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6858000" cx="12192000"/>
  <p:notesSz cx="6858000" cy="9144000"/>
  <p:embeddedFontLst>
    <p:embeddedFont>
      <p:font typeface="Ubuntu"/>
      <p:regular r:id="rId50"/>
      <p:bold r:id="rId51"/>
      <p:italic r:id="rId52"/>
      <p:boldItalic r:id="rId53"/>
    </p:embeddedFont>
    <p:embeddedFont>
      <p:font typeface="Pinyon Script"/>
      <p:regular r:id="rId54"/>
    </p:embeddedFont>
    <p:embeddedFont>
      <p:font typeface="Garamond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8510A2-96D3-4FE9-9EEA-02DC3DB3D93A}">
  <a:tblStyle styleId="{D38510A2-96D3-4FE9-9EEA-02DC3DB3D93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Ubuntu-bold.fntdata"/><Relationship Id="rId50" Type="http://schemas.openxmlformats.org/officeDocument/2006/relationships/font" Target="fonts/Ubuntu-regular.fntdata"/><Relationship Id="rId53" Type="http://schemas.openxmlformats.org/officeDocument/2006/relationships/font" Target="fonts/Ubuntu-boldItalic.fntdata"/><Relationship Id="rId52" Type="http://schemas.openxmlformats.org/officeDocument/2006/relationships/font" Target="fonts/Ubuntu-italic.fntdata"/><Relationship Id="rId11" Type="http://schemas.openxmlformats.org/officeDocument/2006/relationships/slide" Target="slides/slide5.xml"/><Relationship Id="rId55" Type="http://schemas.openxmlformats.org/officeDocument/2006/relationships/font" Target="fonts/Garamond-regular.fntdata"/><Relationship Id="rId10" Type="http://schemas.openxmlformats.org/officeDocument/2006/relationships/slide" Target="slides/slide4.xml"/><Relationship Id="rId54" Type="http://schemas.openxmlformats.org/officeDocument/2006/relationships/font" Target="fonts/PinyonScript-regular.fntdata"/><Relationship Id="rId13" Type="http://schemas.openxmlformats.org/officeDocument/2006/relationships/slide" Target="slides/slide7.xml"/><Relationship Id="rId57" Type="http://schemas.openxmlformats.org/officeDocument/2006/relationships/font" Target="fonts/Garamond-italic.fntdata"/><Relationship Id="rId12" Type="http://schemas.openxmlformats.org/officeDocument/2006/relationships/slide" Target="slides/slide6.xml"/><Relationship Id="rId56" Type="http://schemas.openxmlformats.org/officeDocument/2006/relationships/font" Target="fonts/Garamond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Garamond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7.jpg>
</file>

<file path=ppt/media/image18.jp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gif>
</file>

<file path=ppt/media/image26.jpg>
</file>

<file path=ppt/media/image27.png>
</file>

<file path=ppt/media/image28.png>
</file>

<file path=ppt/media/image29.png>
</file>

<file path=ppt/media/image3.png>
</file>

<file path=ppt/media/image30.gif>
</file>

<file path=ppt/media/image31.gif>
</file>

<file path=ppt/media/image32.jpg>
</file>

<file path=ppt/media/image33.jpg>
</file>

<file path=ppt/media/image34.jpg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2.gif>
</file>

<file path=ppt/media/image43.gif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I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E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5" name="Google Shape;23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dfa7aed8e_1_2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edfa7aed8e_1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gedfa7aed8e_1_2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dfa7aed8e_1_18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edfa7aed8e_1_1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edfa7aed8e_1_188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dfa7aed8e_1_18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edfa7aed8e_1_1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edfa7aed8e_1_18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dfa7aed8e_1_19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edfa7aed8e_1_1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edfa7aed8e_1_19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dfa7aed8e_1_19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edfa7aed8e_1_1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gedfa7aed8e_1_19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fbfe5f1ed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fbfe5f1ed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fbfe5f1ed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dfa7aed8e_1_19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edfa7aed8e_1_1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gedfa7aed8e_1_19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edfa7aed8e_1_19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edfa7aed8e_1_1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gedfa7aed8e_1_19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dfa7aed8e_1_19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edfa7aed8e_1_1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gedfa7aed8e_1_19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edfa7aed8e_1_19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gedfa7aed8e_1_1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gedfa7aed8e_1_19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dfa7aed8e_0_2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dfa7aed8e_0_2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edfa7aed8e_0_2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f27efb4f4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f27efb4f4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f27efb4f4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dfa7aed8e_1_15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edfa7aed8e_1_15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gedfa7aed8e_1_15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edfa7aed8e_1_2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edfa7aed8e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gedfa7aed8e_1_2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dfa7aed8e_1_2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edfa7aed8e_1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gedfa7aed8e_1_2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edfa7aed8e_1_4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edfa7aed8e_1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gedfa7aed8e_1_4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edfa7aed8e_1_4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edfa7aed8e_1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gedfa7aed8e_1_4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dfa7aed8e_1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edfa7aed8e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gedfa7aed8e_1_49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edfa7aed8e_1_5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edfa7aed8e_1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gedfa7aed8e_1_50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dfa7aed8e_1_5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edfa7aed8e_1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gedfa7aed8e_1_50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edfa7aed8e_1_7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gedfa7aed8e_1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gedfa7aed8e_1_7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dfa7aed8e_0_2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edfa7aed8e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edfa7aed8e_0_2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dfa7aed8e_1_9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gedfa7aed8e_1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edfa7aed8e_1_99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edfa7aed8e_1_7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edfa7aed8e_1_7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P(W, T) = P(w_1,\ldots w_n, t_1, \ldots t_n)</a:t>
            </a:r>
            <a:endParaRPr/>
          </a:p>
        </p:txBody>
      </p:sp>
      <p:sp>
        <p:nvSpPr>
          <p:cNvPr id="506" name="Google Shape;506;gedfa7aed8e_1_7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edfa7aed8e_1_7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edfa7aed8e_1_7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gedfa7aed8e_1_7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edfa7aed8e_1_12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edfa7aed8e_1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gedfa7aed8e_1_12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edfa7aed8e_1_22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edfa7aed8e_1_22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gedfa7aed8e_1_22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f27efb4f4a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f27efb4f4a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gf27efb4f4a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edfa7aed8e_0_2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edfa7aed8e_0_2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gedfa7aed8e_0_2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edfa7aed8e_1_2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edfa7aed8e_1_2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gedfa7aed8e_1_21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dfa7aed8e_1_2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dfa7aed8e_1_2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edfa7aed8e_1_21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dfa7aed8e_1_14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dfa7aed8e_1_14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edfa7aed8e_1_14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dfa7aed8e_0_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edfa7aed8e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edfa7aed8e_0_2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edfa7aed8e_1_14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edfa7aed8e_1_14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gedfa7aed8e_1_14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edfa7aed8e_1_14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edfa7aed8e_1_14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gedfa7aed8e_1_14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edfa7aed8e_1_14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edfa7aed8e_1_14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gedfa7aed8e_1_14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dfa7aed8e_0_2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dfa7aed8e_0_2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gedfa7aed8e_0_2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dfa7aed8e_0_2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edfa7aed8e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gedfa7aed8e_0_2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dfa7aed8e_0_2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edfa7aed8e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edfa7aed8e_0_28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dfa7aed8e_0_2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edfa7aed8e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edfa7aed8e_0_2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dfa7aed8e_0_3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gedfa7aed8e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edfa7aed8e_0_3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IE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dfa7aed8e_0_2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edfa7aed8e_0_2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edfa7aed8e_0_2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7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2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7842" l="0" r="3860" t="10660"/>
          <a:stretch/>
        </p:blipFill>
        <p:spPr>
          <a:xfrm>
            <a:off x="-13252" y="0"/>
            <a:ext cx="12205253" cy="689775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5765359" y="0"/>
            <a:ext cx="1426725" cy="6897756"/>
          </a:xfrm>
          <a:custGeom>
            <a:rect b="b" l="l" r="r" t="t"/>
            <a:pathLst>
              <a:path extrusionOk="0" h="6897756" w="1426725">
                <a:moveTo>
                  <a:pt x="0" y="0"/>
                </a:moveTo>
                <a:lnTo>
                  <a:pt x="435484" y="0"/>
                </a:lnTo>
                <a:lnTo>
                  <a:pt x="1426725" y="6897756"/>
                </a:lnTo>
                <a:lnTo>
                  <a:pt x="998924" y="6890072"/>
                </a:lnTo>
                <a:lnTo>
                  <a:pt x="0" y="0"/>
                </a:lnTo>
                <a:close/>
              </a:path>
            </a:pathLst>
          </a:custGeom>
          <a:solidFill>
            <a:srgbClr val="D9C49F">
              <a:alpha val="5843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-13252" y="0"/>
            <a:ext cx="6774812" cy="6897756"/>
          </a:xfrm>
          <a:custGeom>
            <a:rect b="b" l="l" r="r" t="t"/>
            <a:pathLst>
              <a:path extrusionOk="0" h="6897756" w="6774812">
                <a:moveTo>
                  <a:pt x="0" y="0"/>
                </a:moveTo>
                <a:lnTo>
                  <a:pt x="5783571" y="0"/>
                </a:lnTo>
                <a:lnTo>
                  <a:pt x="6774812" y="6897756"/>
                </a:lnTo>
                <a:lnTo>
                  <a:pt x="0" y="6897756"/>
                </a:lnTo>
                <a:lnTo>
                  <a:pt x="0" y="0"/>
                </a:lnTo>
                <a:close/>
              </a:path>
            </a:pathLst>
          </a:custGeom>
          <a:solidFill>
            <a:srgbClr val="75114A">
              <a:alpha val="6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7164361" y="3977331"/>
            <a:ext cx="5027639" cy="1282148"/>
          </a:xfrm>
          <a:custGeom>
            <a:rect b="b" l="l" r="r" t="t"/>
            <a:pathLst>
              <a:path extrusionOk="0" h="1282148" w="5027639">
                <a:moveTo>
                  <a:pt x="0" y="0"/>
                </a:moveTo>
                <a:lnTo>
                  <a:pt x="5027639" y="0"/>
                </a:lnTo>
                <a:lnTo>
                  <a:pt x="5027639" y="1282148"/>
                </a:lnTo>
                <a:lnTo>
                  <a:pt x="357809" y="1282148"/>
                </a:lnTo>
                <a:lnTo>
                  <a:pt x="0" y="0"/>
                </a:lnTo>
                <a:close/>
              </a:path>
            </a:pathLst>
          </a:custGeom>
          <a:solidFill>
            <a:srgbClr val="0C0C0C">
              <a:alpha val="6431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626037" y="-1239550"/>
            <a:ext cx="410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IE" sz="25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Sub 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95501" y="3102474"/>
            <a:ext cx="5162100" cy="26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C49F"/>
              </a:buClr>
              <a:buSzPts val="7000"/>
              <a:buFont typeface="Garamond"/>
              <a:buNone/>
              <a:defRPr b="1" i="0" sz="7000" u="none" cap="none" strike="noStrike">
                <a:solidFill>
                  <a:srgbClr val="D9C49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7752523" y="4107533"/>
            <a:ext cx="41892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4" name="Google Shape;24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5" name="Google Shape;25;p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pic>
        <p:nvPicPr>
          <p:cNvPr id="26" name="Google Shape;2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425" y="521244"/>
            <a:ext cx="4114801" cy="10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344" y="-99182"/>
            <a:ext cx="12209343" cy="695718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1"/>
          <p:cNvSpPr/>
          <p:nvPr/>
        </p:nvSpPr>
        <p:spPr>
          <a:xfrm>
            <a:off x="441346" y="386807"/>
            <a:ext cx="4506300" cy="4724100"/>
          </a:xfrm>
          <a:prstGeom prst="rect">
            <a:avLst/>
          </a:prstGeom>
          <a:solidFill>
            <a:srgbClr val="75114A">
              <a:alpha val="6823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1" name="Google Shape;211;p11"/>
          <p:cNvSpPr/>
          <p:nvPr/>
        </p:nvSpPr>
        <p:spPr>
          <a:xfrm>
            <a:off x="2887677" y="5972158"/>
            <a:ext cx="674128" cy="620798"/>
          </a:xfrm>
          <a:custGeom>
            <a:rect b="b" l="l" r="r" t="t"/>
            <a:pathLst>
              <a:path extrusionOk="0" h="6897756" w="1426725">
                <a:moveTo>
                  <a:pt x="0" y="0"/>
                </a:moveTo>
                <a:lnTo>
                  <a:pt x="435484" y="0"/>
                </a:lnTo>
                <a:lnTo>
                  <a:pt x="1426725" y="6897756"/>
                </a:lnTo>
                <a:lnTo>
                  <a:pt x="998924" y="6890072"/>
                </a:lnTo>
                <a:lnTo>
                  <a:pt x="0" y="0"/>
                </a:lnTo>
                <a:close/>
              </a:path>
            </a:pathLst>
          </a:custGeom>
          <a:solidFill>
            <a:srgbClr val="D9C49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2" name="Google Shape;212;p11"/>
          <p:cNvSpPr/>
          <p:nvPr/>
        </p:nvSpPr>
        <p:spPr>
          <a:xfrm>
            <a:off x="-8074" y="5972159"/>
            <a:ext cx="3371092" cy="660616"/>
          </a:xfrm>
          <a:custGeom>
            <a:rect b="b" l="l" r="r" t="t"/>
            <a:pathLst>
              <a:path extrusionOk="0" h="7340175" w="7134587">
                <a:moveTo>
                  <a:pt x="4802" y="198195"/>
                </a:moveTo>
                <a:lnTo>
                  <a:pt x="6143346" y="0"/>
                </a:lnTo>
                <a:lnTo>
                  <a:pt x="7134587" y="6897756"/>
                </a:lnTo>
                <a:lnTo>
                  <a:pt x="493" y="7340175"/>
                </a:lnTo>
                <a:cubicBezTo>
                  <a:pt x="-2266" y="5025580"/>
                  <a:pt x="7561" y="2512790"/>
                  <a:pt x="4802" y="198195"/>
                </a:cubicBezTo>
                <a:close/>
              </a:path>
            </a:pathLst>
          </a:custGeom>
          <a:solidFill>
            <a:srgbClr val="75114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3" name="Google Shape;213;p11"/>
          <p:cNvSpPr/>
          <p:nvPr/>
        </p:nvSpPr>
        <p:spPr>
          <a:xfrm rot="10800000">
            <a:off x="3187071" y="5956678"/>
            <a:ext cx="9038769" cy="620799"/>
          </a:xfrm>
          <a:custGeom>
            <a:rect b="b" l="l" r="r" t="t"/>
            <a:pathLst>
              <a:path extrusionOk="0" h="6897768" w="19129670">
                <a:moveTo>
                  <a:pt x="23" y="0"/>
                </a:moveTo>
                <a:lnTo>
                  <a:pt x="18138429" y="12"/>
                </a:lnTo>
                <a:lnTo>
                  <a:pt x="19129670" y="6897768"/>
                </a:lnTo>
                <a:lnTo>
                  <a:pt x="58804" y="6587497"/>
                </a:lnTo>
                <a:cubicBezTo>
                  <a:pt x="60183" y="4303588"/>
                  <a:pt x="-1356" y="2283909"/>
                  <a:pt x="23" y="0"/>
                </a:cubicBezTo>
                <a:close/>
              </a:path>
            </a:pathLst>
          </a:custGeom>
          <a:solidFill>
            <a:srgbClr val="D8D8D8">
              <a:alpha val="6039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4" name="Google Shape;214;p11"/>
          <p:cNvSpPr txBox="1"/>
          <p:nvPr>
            <p:ph type="ctrTitle"/>
          </p:nvPr>
        </p:nvSpPr>
        <p:spPr>
          <a:xfrm>
            <a:off x="720934" y="434781"/>
            <a:ext cx="4048800" cy="20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Calibri"/>
              <a:buNone/>
              <a:defRPr b="0" i="0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5" name="Google Shape;215;p11"/>
          <p:cNvSpPr txBox="1"/>
          <p:nvPr>
            <p:ph idx="1" type="subTitle"/>
          </p:nvPr>
        </p:nvSpPr>
        <p:spPr>
          <a:xfrm>
            <a:off x="720934" y="2838917"/>
            <a:ext cx="4048800" cy="19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16" name="Google Shape;216;p11"/>
          <p:cNvSpPr txBox="1"/>
          <p:nvPr>
            <p:ph idx="10" type="dt"/>
          </p:nvPr>
        </p:nvSpPr>
        <p:spPr>
          <a:xfrm>
            <a:off x="3670465" y="611855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17" name="Google Shape;217;p11"/>
          <p:cNvSpPr txBox="1"/>
          <p:nvPr>
            <p:ph idx="11" type="ftr"/>
          </p:nvPr>
        </p:nvSpPr>
        <p:spPr>
          <a:xfrm>
            <a:off x="7771263" y="6118554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218" name="Google Shape;21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825" y="6113471"/>
            <a:ext cx="1474802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Slide - Content &amp; Picture">
  <p:cSld name="Text Slide - Content &amp; Picture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2"/>
          <p:cNvSpPr txBox="1"/>
          <p:nvPr>
            <p:ph type="title"/>
          </p:nvPr>
        </p:nvSpPr>
        <p:spPr>
          <a:xfrm>
            <a:off x="838200" y="365125"/>
            <a:ext cx="5181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12"/>
          <p:cNvSpPr txBox="1"/>
          <p:nvPr>
            <p:ph idx="1" type="body"/>
          </p:nvPr>
        </p:nvSpPr>
        <p:spPr>
          <a:xfrm>
            <a:off x="838200" y="1825625"/>
            <a:ext cx="5181600" cy="3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22" name="Google Shape;222;p12"/>
          <p:cNvSpPr/>
          <p:nvPr/>
        </p:nvSpPr>
        <p:spPr>
          <a:xfrm>
            <a:off x="2887677" y="5972158"/>
            <a:ext cx="674128" cy="620798"/>
          </a:xfrm>
          <a:custGeom>
            <a:rect b="b" l="l" r="r" t="t"/>
            <a:pathLst>
              <a:path extrusionOk="0" h="6897756" w="1426725">
                <a:moveTo>
                  <a:pt x="0" y="0"/>
                </a:moveTo>
                <a:lnTo>
                  <a:pt x="435484" y="0"/>
                </a:lnTo>
                <a:lnTo>
                  <a:pt x="1426725" y="6897756"/>
                </a:lnTo>
                <a:lnTo>
                  <a:pt x="998924" y="6890072"/>
                </a:lnTo>
                <a:lnTo>
                  <a:pt x="0" y="0"/>
                </a:lnTo>
                <a:close/>
              </a:path>
            </a:pathLst>
          </a:custGeom>
          <a:solidFill>
            <a:srgbClr val="D9C49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3" name="Google Shape;223;p12"/>
          <p:cNvSpPr/>
          <p:nvPr/>
        </p:nvSpPr>
        <p:spPr>
          <a:xfrm>
            <a:off x="-8074" y="5972159"/>
            <a:ext cx="3371092" cy="660616"/>
          </a:xfrm>
          <a:custGeom>
            <a:rect b="b" l="l" r="r" t="t"/>
            <a:pathLst>
              <a:path extrusionOk="0" h="7340175" w="7134587">
                <a:moveTo>
                  <a:pt x="4802" y="198195"/>
                </a:moveTo>
                <a:lnTo>
                  <a:pt x="6143346" y="0"/>
                </a:lnTo>
                <a:lnTo>
                  <a:pt x="7134587" y="6897756"/>
                </a:lnTo>
                <a:lnTo>
                  <a:pt x="493" y="7340175"/>
                </a:lnTo>
                <a:cubicBezTo>
                  <a:pt x="-2266" y="5025580"/>
                  <a:pt x="7561" y="2512790"/>
                  <a:pt x="4802" y="198195"/>
                </a:cubicBezTo>
                <a:close/>
              </a:path>
            </a:pathLst>
          </a:custGeom>
          <a:solidFill>
            <a:srgbClr val="75114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4" name="Google Shape;224;p12"/>
          <p:cNvSpPr/>
          <p:nvPr/>
        </p:nvSpPr>
        <p:spPr>
          <a:xfrm rot="10800000">
            <a:off x="3187071" y="5956678"/>
            <a:ext cx="9038769" cy="620799"/>
          </a:xfrm>
          <a:custGeom>
            <a:rect b="b" l="l" r="r" t="t"/>
            <a:pathLst>
              <a:path extrusionOk="0" h="6897768" w="19129670">
                <a:moveTo>
                  <a:pt x="23" y="0"/>
                </a:moveTo>
                <a:lnTo>
                  <a:pt x="18138429" y="12"/>
                </a:lnTo>
                <a:lnTo>
                  <a:pt x="19129670" y="6897768"/>
                </a:lnTo>
                <a:lnTo>
                  <a:pt x="58804" y="6587497"/>
                </a:lnTo>
                <a:cubicBezTo>
                  <a:pt x="60183" y="4303588"/>
                  <a:pt x="-1356" y="2283909"/>
                  <a:pt x="23" y="0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5" name="Google Shape;225;p12"/>
          <p:cNvSpPr txBox="1"/>
          <p:nvPr>
            <p:ph idx="11" type="ftr"/>
          </p:nvPr>
        </p:nvSpPr>
        <p:spPr>
          <a:xfrm>
            <a:off x="7239000" y="611346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26" name="Google Shape;226;p12"/>
          <p:cNvSpPr txBox="1"/>
          <p:nvPr>
            <p:ph idx="10" type="dt"/>
          </p:nvPr>
        </p:nvSpPr>
        <p:spPr>
          <a:xfrm>
            <a:off x="3789598" y="6094049"/>
            <a:ext cx="1089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595959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227" name="Google Shape;22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0825" y="6113471"/>
            <a:ext cx="1474802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aramond"/>
              <a:buNone/>
              <a:defRPr b="0" i="0" sz="4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231" name="Google Shape;231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Slide 1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2887677" y="5972158"/>
            <a:ext cx="674128" cy="620798"/>
          </a:xfrm>
          <a:custGeom>
            <a:rect b="b" l="l" r="r" t="t"/>
            <a:pathLst>
              <a:path extrusionOk="0" h="6897756" w="1426725">
                <a:moveTo>
                  <a:pt x="0" y="0"/>
                </a:moveTo>
                <a:lnTo>
                  <a:pt x="435484" y="0"/>
                </a:lnTo>
                <a:lnTo>
                  <a:pt x="1426725" y="6897756"/>
                </a:lnTo>
                <a:lnTo>
                  <a:pt x="998924" y="6890072"/>
                </a:lnTo>
                <a:lnTo>
                  <a:pt x="0" y="0"/>
                </a:lnTo>
                <a:close/>
              </a:path>
            </a:pathLst>
          </a:custGeom>
          <a:solidFill>
            <a:srgbClr val="D9C49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-8074" y="5972159"/>
            <a:ext cx="3371092" cy="660616"/>
          </a:xfrm>
          <a:custGeom>
            <a:rect b="b" l="l" r="r" t="t"/>
            <a:pathLst>
              <a:path extrusionOk="0" h="7340175" w="7134587">
                <a:moveTo>
                  <a:pt x="4802" y="198195"/>
                </a:moveTo>
                <a:lnTo>
                  <a:pt x="6143346" y="0"/>
                </a:lnTo>
                <a:lnTo>
                  <a:pt x="7134587" y="6897756"/>
                </a:lnTo>
                <a:lnTo>
                  <a:pt x="493" y="7340175"/>
                </a:lnTo>
                <a:cubicBezTo>
                  <a:pt x="-2266" y="5025580"/>
                  <a:pt x="7561" y="2512790"/>
                  <a:pt x="4802" y="198195"/>
                </a:cubicBezTo>
                <a:close/>
              </a:path>
            </a:pathLst>
          </a:custGeom>
          <a:solidFill>
            <a:srgbClr val="75114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0" name="Google Shape;30;p3"/>
          <p:cNvSpPr/>
          <p:nvPr/>
        </p:nvSpPr>
        <p:spPr>
          <a:xfrm rot="10800000">
            <a:off x="3187071" y="5956678"/>
            <a:ext cx="9038769" cy="620799"/>
          </a:xfrm>
          <a:custGeom>
            <a:rect b="b" l="l" r="r" t="t"/>
            <a:pathLst>
              <a:path extrusionOk="0" h="6897768" w="19129670">
                <a:moveTo>
                  <a:pt x="23" y="0"/>
                </a:moveTo>
                <a:lnTo>
                  <a:pt x="18138429" y="12"/>
                </a:lnTo>
                <a:lnTo>
                  <a:pt x="19129670" y="6897768"/>
                </a:lnTo>
                <a:lnTo>
                  <a:pt x="58804" y="6587497"/>
                </a:lnTo>
                <a:cubicBezTo>
                  <a:pt x="60183" y="4303588"/>
                  <a:pt x="-1356" y="2283909"/>
                  <a:pt x="23" y="0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33" name="Google Shape;33;p3"/>
          <p:cNvSpPr txBox="1"/>
          <p:nvPr>
            <p:ph idx="11" type="ftr"/>
          </p:nvPr>
        </p:nvSpPr>
        <p:spPr>
          <a:xfrm>
            <a:off x="7239000" y="611346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3789598" y="6094049"/>
            <a:ext cx="1089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595959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35" name="Google Shape;3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0825" y="6113471"/>
            <a:ext cx="1474802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2B">
  <p:cSld name="Divider Slide 2B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3252" y="0"/>
            <a:ext cx="12205252" cy="689775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"/>
          <p:cNvSpPr/>
          <p:nvPr/>
        </p:nvSpPr>
        <p:spPr>
          <a:xfrm>
            <a:off x="5770821" y="0"/>
            <a:ext cx="6421179" cy="6909258"/>
          </a:xfrm>
          <a:custGeom>
            <a:rect b="b" l="l" r="r" t="t"/>
            <a:pathLst>
              <a:path extrusionOk="0" h="6909258" w="6421179">
                <a:moveTo>
                  <a:pt x="0" y="0"/>
                </a:moveTo>
                <a:lnTo>
                  <a:pt x="6421179" y="0"/>
                </a:lnTo>
                <a:lnTo>
                  <a:pt x="6421179" y="6897756"/>
                </a:lnTo>
                <a:lnTo>
                  <a:pt x="994913" y="6909258"/>
                </a:lnTo>
                <a:lnTo>
                  <a:pt x="0" y="0"/>
                </a:lnTo>
                <a:close/>
              </a:path>
            </a:pathLst>
          </a:custGeom>
          <a:solidFill>
            <a:srgbClr val="75114A">
              <a:alpha val="7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9" name="Google Shape;39;p4"/>
          <p:cNvSpPr txBox="1"/>
          <p:nvPr/>
        </p:nvSpPr>
        <p:spPr>
          <a:xfrm>
            <a:off x="7626037" y="-1239550"/>
            <a:ext cx="410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IE" sz="25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Sub 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"/>
          <p:cNvSpPr txBox="1"/>
          <p:nvPr>
            <p:ph type="ctrTitle"/>
          </p:nvPr>
        </p:nvSpPr>
        <p:spPr>
          <a:xfrm>
            <a:off x="6779669" y="731126"/>
            <a:ext cx="51621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Calibri"/>
              <a:buNone/>
              <a:defRPr b="0" i="0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" type="subTitle"/>
          </p:nvPr>
        </p:nvSpPr>
        <p:spPr>
          <a:xfrm>
            <a:off x="6815555" y="3111500"/>
            <a:ext cx="5126100" cy="28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0" type="dt"/>
          </p:nvPr>
        </p:nvSpPr>
        <p:spPr>
          <a:xfrm>
            <a:off x="27064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11" type="ftr"/>
          </p:nvPr>
        </p:nvSpPr>
        <p:spPr>
          <a:xfrm>
            <a:off x="7826829" y="636157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44" name="Google Shape;4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425" y="521244"/>
            <a:ext cx="4114801" cy="10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1B">
  <p:cSld name="Divider Slide 1B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5"/>
          <p:cNvPicPr preferRelativeResize="0"/>
          <p:nvPr/>
        </p:nvPicPr>
        <p:blipFill rotWithShape="1">
          <a:blip r:embed="rId2">
            <a:alphaModFix/>
          </a:blip>
          <a:srcRect b="15063" l="975" r="1080" t="1912"/>
          <a:stretch/>
        </p:blipFill>
        <p:spPr>
          <a:xfrm>
            <a:off x="-13253" y="0"/>
            <a:ext cx="12205255" cy="6897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5"/>
          <p:cNvPicPr preferRelativeResize="0"/>
          <p:nvPr/>
        </p:nvPicPr>
        <p:blipFill rotWithShape="1">
          <a:blip r:embed="rId3">
            <a:alphaModFix amt="38000"/>
          </a:blip>
          <a:srcRect b="2445" l="23094" r="-5157" t="38467"/>
          <a:stretch/>
        </p:blipFill>
        <p:spPr>
          <a:xfrm>
            <a:off x="-13254" y="1"/>
            <a:ext cx="8084129" cy="689775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"/>
          <p:cNvSpPr/>
          <p:nvPr/>
        </p:nvSpPr>
        <p:spPr>
          <a:xfrm>
            <a:off x="5770821" y="0"/>
            <a:ext cx="6421179" cy="6909258"/>
          </a:xfrm>
          <a:custGeom>
            <a:rect b="b" l="l" r="r" t="t"/>
            <a:pathLst>
              <a:path extrusionOk="0" h="6909258" w="6421179">
                <a:moveTo>
                  <a:pt x="0" y="0"/>
                </a:moveTo>
                <a:lnTo>
                  <a:pt x="6421179" y="0"/>
                </a:lnTo>
                <a:lnTo>
                  <a:pt x="6421179" y="6897756"/>
                </a:lnTo>
                <a:lnTo>
                  <a:pt x="994913" y="6909258"/>
                </a:lnTo>
                <a:lnTo>
                  <a:pt x="0" y="0"/>
                </a:lnTo>
                <a:close/>
              </a:path>
            </a:pathLst>
          </a:custGeom>
          <a:solidFill>
            <a:srgbClr val="39818D">
              <a:alpha val="7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9" name="Google Shape;49;p5"/>
          <p:cNvSpPr txBox="1"/>
          <p:nvPr/>
        </p:nvSpPr>
        <p:spPr>
          <a:xfrm>
            <a:off x="7626037" y="-1239550"/>
            <a:ext cx="410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IE" sz="25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Sub 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"/>
          <p:cNvSpPr txBox="1"/>
          <p:nvPr>
            <p:ph type="ctrTitle"/>
          </p:nvPr>
        </p:nvSpPr>
        <p:spPr>
          <a:xfrm>
            <a:off x="6779669" y="731126"/>
            <a:ext cx="51621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Calibri"/>
              <a:buNone/>
              <a:defRPr b="0" i="0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1" type="subTitle"/>
          </p:nvPr>
        </p:nvSpPr>
        <p:spPr>
          <a:xfrm>
            <a:off x="6815555" y="3111500"/>
            <a:ext cx="5126100" cy="28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11" type="ftr"/>
          </p:nvPr>
        </p:nvSpPr>
        <p:spPr>
          <a:xfrm>
            <a:off x="7826829" y="636157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10" type="dt"/>
          </p:nvPr>
        </p:nvSpPr>
        <p:spPr>
          <a:xfrm>
            <a:off x="27064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54" name="Google Shape;5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25" y="521244"/>
            <a:ext cx="4114801" cy="10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3B">
  <p:cSld name="Divider Slide 3B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6"/>
          <p:cNvPicPr preferRelativeResize="0"/>
          <p:nvPr/>
        </p:nvPicPr>
        <p:blipFill rotWithShape="1">
          <a:blip r:embed="rId2">
            <a:alphaModFix/>
          </a:blip>
          <a:srcRect b="12397" l="7074" r="0" t="9193"/>
          <a:stretch/>
        </p:blipFill>
        <p:spPr>
          <a:xfrm>
            <a:off x="-1" y="0"/>
            <a:ext cx="1219158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6"/>
          <p:cNvSpPr/>
          <p:nvPr/>
        </p:nvSpPr>
        <p:spPr>
          <a:xfrm>
            <a:off x="5770821" y="-25629"/>
            <a:ext cx="6421179" cy="6909258"/>
          </a:xfrm>
          <a:custGeom>
            <a:rect b="b" l="l" r="r" t="t"/>
            <a:pathLst>
              <a:path extrusionOk="0" h="6909258" w="6421179">
                <a:moveTo>
                  <a:pt x="0" y="0"/>
                </a:moveTo>
                <a:lnTo>
                  <a:pt x="6421179" y="0"/>
                </a:lnTo>
                <a:lnTo>
                  <a:pt x="6421179" y="6897756"/>
                </a:lnTo>
                <a:lnTo>
                  <a:pt x="994913" y="6909258"/>
                </a:lnTo>
                <a:lnTo>
                  <a:pt x="0" y="0"/>
                </a:lnTo>
                <a:close/>
              </a:path>
            </a:pathLst>
          </a:custGeom>
          <a:solidFill>
            <a:srgbClr val="82A434">
              <a:alpha val="7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8" name="Google Shape;58;p6"/>
          <p:cNvSpPr txBox="1"/>
          <p:nvPr/>
        </p:nvSpPr>
        <p:spPr>
          <a:xfrm>
            <a:off x="7626037" y="-1239550"/>
            <a:ext cx="410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IE" sz="25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Sub 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6"/>
          <p:cNvSpPr txBox="1"/>
          <p:nvPr>
            <p:ph type="ctrTitle"/>
          </p:nvPr>
        </p:nvSpPr>
        <p:spPr>
          <a:xfrm>
            <a:off x="6779669" y="731126"/>
            <a:ext cx="51621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Calibri"/>
              <a:buNone/>
              <a:defRPr b="0" i="0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1" type="subTitle"/>
          </p:nvPr>
        </p:nvSpPr>
        <p:spPr>
          <a:xfrm>
            <a:off x="6815555" y="3111500"/>
            <a:ext cx="5126100" cy="28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61" name="Google Shape;61;p6"/>
          <p:cNvSpPr txBox="1"/>
          <p:nvPr>
            <p:ph idx="10" type="dt"/>
          </p:nvPr>
        </p:nvSpPr>
        <p:spPr>
          <a:xfrm>
            <a:off x="27064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11" type="ftr"/>
          </p:nvPr>
        </p:nvSpPr>
        <p:spPr>
          <a:xfrm>
            <a:off x="7826829" y="636157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pic>
        <p:nvPicPr>
          <p:cNvPr id="63" name="Google Shape;6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425" y="521244"/>
            <a:ext cx="4114801" cy="10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B5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7"/>
          <p:cNvSpPr/>
          <p:nvPr/>
        </p:nvSpPr>
        <p:spPr>
          <a:xfrm>
            <a:off x="6291470" y="4182533"/>
            <a:ext cx="5155500" cy="2218200"/>
          </a:xfrm>
          <a:prstGeom prst="rect">
            <a:avLst/>
          </a:prstGeom>
          <a:solidFill>
            <a:srgbClr val="B94F8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7"/>
          <p:cNvSpPr txBox="1"/>
          <p:nvPr/>
        </p:nvSpPr>
        <p:spPr>
          <a:xfrm>
            <a:off x="6616390" y="4399704"/>
            <a:ext cx="47541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are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one of Ireland’s top universities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 graduate employability, </a:t>
            </a: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with over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                      of our graduates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                      working or in further</a:t>
            </a:r>
            <a:b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study within six</a:t>
            </a:r>
            <a:b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months of graduating</a:t>
            </a:r>
            <a:endParaRPr b="1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7"/>
          <p:cNvSpPr/>
          <p:nvPr/>
        </p:nvSpPr>
        <p:spPr>
          <a:xfrm>
            <a:off x="704180" y="1778000"/>
            <a:ext cx="3850800" cy="2709300"/>
          </a:xfrm>
          <a:prstGeom prst="rect">
            <a:avLst/>
          </a:prstGeom>
          <a:solidFill>
            <a:srgbClr val="72E0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704181" y="4707467"/>
            <a:ext cx="5327700" cy="1693200"/>
          </a:xfrm>
          <a:prstGeom prst="rect">
            <a:avLst/>
          </a:prstGeom>
          <a:solidFill>
            <a:srgbClr val="96BB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7"/>
          <p:cNvSpPr/>
          <p:nvPr/>
        </p:nvSpPr>
        <p:spPr>
          <a:xfrm>
            <a:off x="7704667" y="592667"/>
            <a:ext cx="3742200" cy="3386700"/>
          </a:xfrm>
          <a:prstGeom prst="rect">
            <a:avLst/>
          </a:prstGeom>
          <a:solidFill>
            <a:srgbClr val="CFC49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7"/>
          <p:cNvSpPr/>
          <p:nvPr/>
        </p:nvSpPr>
        <p:spPr>
          <a:xfrm>
            <a:off x="4792133" y="304800"/>
            <a:ext cx="2624700" cy="367440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7"/>
          <p:cNvSpPr txBox="1"/>
          <p:nvPr/>
        </p:nvSpPr>
        <p:spPr>
          <a:xfrm>
            <a:off x="953377" y="3340191"/>
            <a:ext cx="3598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universities worldwide </a:t>
            </a: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according to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QS World </a:t>
            </a:r>
            <a:b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University Rankings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/>
          <p:nvPr/>
        </p:nvSpPr>
        <p:spPr>
          <a:xfrm>
            <a:off x="966346" y="1898945"/>
            <a:ext cx="15378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rank</a:t>
            </a:r>
            <a:b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among the</a:t>
            </a:r>
            <a:endParaRPr b="1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7"/>
          <p:cNvSpPr txBox="1"/>
          <p:nvPr/>
        </p:nvSpPr>
        <p:spPr>
          <a:xfrm>
            <a:off x="1305942" y="2375309"/>
            <a:ext cx="13236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en-IE" sz="5500" u="none" cap="none" strike="noStrike">
                <a:solidFill>
                  <a:srgbClr val="243C57"/>
                </a:solidFill>
                <a:latin typeface="Calibri"/>
                <a:ea typeface="Calibri"/>
                <a:cs typeface="Calibri"/>
                <a:sym typeface="Calibri"/>
              </a:rPr>
              <a:t>top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7"/>
          <p:cNvSpPr txBox="1"/>
          <p:nvPr/>
        </p:nvSpPr>
        <p:spPr>
          <a:xfrm>
            <a:off x="2225455" y="1610974"/>
            <a:ext cx="1323600" cy="2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00"/>
              <a:buFont typeface="Arial"/>
              <a:buNone/>
            </a:pPr>
            <a:r>
              <a:rPr b="1" i="0" lang="en-IE" sz="12900" u="none" cap="none" strike="noStrike">
                <a:solidFill>
                  <a:srgbClr val="243C57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7"/>
          <p:cNvSpPr txBox="1"/>
          <p:nvPr/>
        </p:nvSpPr>
        <p:spPr>
          <a:xfrm>
            <a:off x="2879267" y="1945667"/>
            <a:ext cx="13236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en-IE" sz="5500" u="none" cap="none" strike="noStrike">
                <a:solidFill>
                  <a:srgbClr val="243C57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7"/>
          <p:cNvSpPr txBox="1"/>
          <p:nvPr/>
        </p:nvSpPr>
        <p:spPr>
          <a:xfrm>
            <a:off x="2297145" y="4863547"/>
            <a:ext cx="37347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our researchers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were named among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World’s Most Highly Cited Researchers 2016 </a:t>
            </a: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Clarivate</a:t>
            </a:r>
            <a:endParaRPr b="1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7"/>
          <p:cNvSpPr txBox="1"/>
          <p:nvPr/>
        </p:nvSpPr>
        <p:spPr>
          <a:xfrm>
            <a:off x="750733" y="4052067"/>
            <a:ext cx="1500000" cy="30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0"/>
              <a:buFont typeface="Arial"/>
              <a:buNone/>
            </a:pPr>
            <a:r>
              <a:rPr b="1" i="0" lang="en-IE" sz="19500" u="none" cap="none" strike="noStrike">
                <a:solidFill>
                  <a:srgbClr val="414B57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7"/>
          <p:cNvSpPr txBox="1"/>
          <p:nvPr/>
        </p:nvSpPr>
        <p:spPr>
          <a:xfrm>
            <a:off x="4894816" y="475937"/>
            <a:ext cx="19611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Since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2005</a:t>
            </a: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we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have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opened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7"/>
          <p:cNvSpPr txBox="1"/>
          <p:nvPr/>
        </p:nvSpPr>
        <p:spPr>
          <a:xfrm>
            <a:off x="4853565" y="693834"/>
            <a:ext cx="17964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800"/>
              <a:buFont typeface="Arial"/>
              <a:buNone/>
            </a:pPr>
            <a:r>
              <a:rPr b="1" i="0" lang="en-IE" sz="9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7"/>
          <p:cNvSpPr txBox="1"/>
          <p:nvPr/>
        </p:nvSpPr>
        <p:spPr>
          <a:xfrm>
            <a:off x="4877882" y="2450571"/>
            <a:ext cx="2592600" cy="14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IE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which has transformed the campus and given students and staff access to the very best facilities and research</a:t>
            </a:r>
            <a:endParaRPr b="1" i="0" sz="19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7"/>
          <p:cNvSpPr txBox="1"/>
          <p:nvPr/>
        </p:nvSpPr>
        <p:spPr>
          <a:xfrm>
            <a:off x="4889050" y="1999160"/>
            <a:ext cx="2288100" cy="5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IE" sz="35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buildings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7"/>
          <p:cNvSpPr txBox="1"/>
          <p:nvPr/>
        </p:nvSpPr>
        <p:spPr>
          <a:xfrm>
            <a:off x="6117435" y="1530459"/>
            <a:ext cx="2288100" cy="5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IE" sz="35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7"/>
          <p:cNvSpPr txBox="1"/>
          <p:nvPr/>
        </p:nvSpPr>
        <p:spPr>
          <a:xfrm>
            <a:off x="7820001" y="696244"/>
            <a:ext cx="33330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2015/2016, the University had an </a:t>
            </a:r>
            <a:r>
              <a:rPr b="1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annual income </a:t>
            </a: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endParaRPr b="1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7"/>
          <p:cNvSpPr txBox="1"/>
          <p:nvPr/>
        </p:nvSpPr>
        <p:spPr>
          <a:xfrm>
            <a:off x="8051879" y="974190"/>
            <a:ext cx="33819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Arial"/>
              <a:buNone/>
            </a:pPr>
            <a:r>
              <a:rPr b="1" i="0" lang="en-IE" sz="85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€218.5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7"/>
          <p:cNvSpPr txBox="1"/>
          <p:nvPr/>
        </p:nvSpPr>
        <p:spPr>
          <a:xfrm>
            <a:off x="9992465" y="2070383"/>
            <a:ext cx="13806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-IE" sz="3300" u="none" cap="none" strike="noStrike">
                <a:solidFill>
                  <a:srgbClr val="753055"/>
                </a:solidFill>
                <a:latin typeface="Calibri"/>
                <a:ea typeface="Calibri"/>
                <a:cs typeface="Calibri"/>
                <a:sym typeface="Calibri"/>
              </a:rPr>
              <a:t>million</a:t>
            </a:r>
            <a:endParaRPr b="1" i="0" sz="3300" u="none" cap="none" strike="noStrike">
              <a:solidFill>
                <a:srgbClr val="75305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7"/>
          <p:cNvSpPr txBox="1"/>
          <p:nvPr/>
        </p:nvSpPr>
        <p:spPr>
          <a:xfrm>
            <a:off x="7781904" y="3371312"/>
            <a:ext cx="36594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-IE" sz="3300" u="none" cap="none" strike="noStrike">
                <a:solidFill>
                  <a:srgbClr val="753055"/>
                </a:solidFill>
                <a:latin typeface="Calibri"/>
                <a:ea typeface="Calibri"/>
                <a:cs typeface="Calibri"/>
                <a:sym typeface="Calibri"/>
              </a:rPr>
              <a:t>alumni worldwide</a:t>
            </a:r>
            <a:endParaRPr b="1" i="0" sz="3300" u="none" cap="none" strike="noStrike">
              <a:solidFill>
                <a:srgbClr val="75305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7"/>
          <p:cNvSpPr txBox="1"/>
          <p:nvPr/>
        </p:nvSpPr>
        <p:spPr>
          <a:xfrm>
            <a:off x="7768934" y="2849970"/>
            <a:ext cx="9534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-IE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over</a:t>
            </a:r>
            <a:endParaRPr b="1" i="0" sz="3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7"/>
          <p:cNvSpPr txBox="1"/>
          <p:nvPr/>
        </p:nvSpPr>
        <p:spPr>
          <a:xfrm>
            <a:off x="8589525" y="2331232"/>
            <a:ext cx="3381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300"/>
              <a:buFont typeface="Arial"/>
              <a:buNone/>
            </a:pPr>
            <a:r>
              <a:rPr b="1" i="0" lang="en-IE" sz="73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90,000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" name="Google Shape;90;p7"/>
          <p:cNvCxnSpPr/>
          <p:nvPr/>
        </p:nvCxnSpPr>
        <p:spPr>
          <a:xfrm>
            <a:off x="7951104" y="2546687"/>
            <a:ext cx="3216300" cy="0"/>
          </a:xfrm>
          <a:prstGeom prst="straightConnector1">
            <a:avLst/>
          </a:prstGeom>
          <a:noFill/>
          <a:ln cap="flat" cmpd="sng" w="28575">
            <a:solidFill>
              <a:srgbClr val="EAF1D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" name="Google Shape;91;p7"/>
          <p:cNvSpPr txBox="1"/>
          <p:nvPr/>
        </p:nvSpPr>
        <p:spPr>
          <a:xfrm>
            <a:off x="6639342" y="4595845"/>
            <a:ext cx="19761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i="0" lang="en-IE" sz="12000" u="none" cap="none" strike="noStrike">
                <a:solidFill>
                  <a:srgbClr val="6B0E33"/>
                </a:solidFill>
                <a:latin typeface="Calibri"/>
                <a:ea typeface="Calibri"/>
                <a:cs typeface="Calibri"/>
                <a:sym typeface="Calibri"/>
              </a:rPr>
              <a:t>96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/>
          <p:cNvSpPr txBox="1"/>
          <p:nvPr/>
        </p:nvSpPr>
        <p:spPr>
          <a:xfrm>
            <a:off x="8119101" y="4790338"/>
            <a:ext cx="83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b="1" i="0" lang="en-IE" sz="7000" u="none" cap="none" strike="noStrike">
                <a:solidFill>
                  <a:srgbClr val="6B0E33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511197" y="228758"/>
            <a:ext cx="2694000" cy="14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IE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 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IE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D0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8"/>
          <p:cNvPicPr preferRelativeResize="0"/>
          <p:nvPr/>
        </p:nvPicPr>
        <p:blipFill rotWithShape="1">
          <a:blip r:embed="rId2">
            <a:alphaModFix/>
          </a:blip>
          <a:srcRect b="-7882" l="0" r="1941" t="-1"/>
          <a:stretch/>
        </p:blipFill>
        <p:spPr>
          <a:xfrm>
            <a:off x="3747382" y="755373"/>
            <a:ext cx="8471124" cy="6102628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8"/>
          <p:cNvSpPr txBox="1"/>
          <p:nvPr/>
        </p:nvSpPr>
        <p:spPr>
          <a:xfrm>
            <a:off x="460397" y="381158"/>
            <a:ext cx="2694000" cy="13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0" i="0" lang="en-IE" sz="5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0" i="0" lang="en-IE" sz="5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Ranking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8"/>
          <p:cNvSpPr txBox="1"/>
          <p:nvPr/>
        </p:nvSpPr>
        <p:spPr>
          <a:xfrm>
            <a:off x="460397" y="1661930"/>
            <a:ext cx="45903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Since 2012, NUI Galway has been </a:t>
            </a:r>
            <a:b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the only university in Ireland to rise </a:t>
            </a:r>
            <a:b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consistently in the most competitive </a:t>
            </a:r>
            <a:b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World University Rankings. Both the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Times Higher Education </a:t>
            </a: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and </a:t>
            </a:r>
            <a:b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1" i="1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QS World University Rankings  </a:t>
            </a: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have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placed the University in a higher </a:t>
            </a:r>
            <a:b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b="1" i="0" lang="en-IE" sz="1400" u="none" cap="none" strike="noStrike">
                <a:solidFill>
                  <a:srgbClr val="204A51"/>
                </a:solidFill>
                <a:latin typeface="Garamond"/>
                <a:ea typeface="Garamond"/>
                <a:cs typeface="Garamond"/>
                <a:sym typeface="Garamond"/>
              </a:rPr>
              <a:t>position year-on-year.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4399720" y="530087"/>
            <a:ext cx="3114300" cy="3114300"/>
          </a:xfrm>
          <a:prstGeom prst="ellipse">
            <a:avLst/>
          </a:prstGeom>
          <a:solidFill>
            <a:srgbClr val="75114A">
              <a:alpha val="80392"/>
            </a:srgbClr>
          </a:solidFill>
          <a:ln cap="flat" cmpd="sng" w="222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8355706" y="1603513"/>
            <a:ext cx="3021000" cy="3021000"/>
          </a:xfrm>
          <a:prstGeom prst="ellipse">
            <a:avLst/>
          </a:prstGeom>
          <a:solidFill>
            <a:srgbClr val="B0DD46">
              <a:alpha val="80392"/>
            </a:srgbClr>
          </a:solidFill>
          <a:ln cap="flat" cmpd="sng" w="222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8"/>
          <p:cNvSpPr/>
          <p:nvPr/>
        </p:nvSpPr>
        <p:spPr>
          <a:xfrm>
            <a:off x="1351945" y="3563405"/>
            <a:ext cx="2822700" cy="2822700"/>
          </a:xfrm>
          <a:prstGeom prst="ellipse">
            <a:avLst/>
          </a:prstGeom>
          <a:solidFill>
            <a:srgbClr val="39818D">
              <a:alpha val="80392"/>
            </a:srgbClr>
          </a:solidFill>
          <a:ln cap="flat" cmpd="sng" w="222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8"/>
          <p:cNvSpPr txBox="1"/>
          <p:nvPr/>
        </p:nvSpPr>
        <p:spPr>
          <a:xfrm>
            <a:off x="5022454" y="2113721"/>
            <a:ext cx="3598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universities </a:t>
            </a:r>
            <a:b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worldwide </a:t>
            </a: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according </a:t>
            </a:r>
            <a:b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</a:t>
            </a:r>
            <a:r>
              <a:rPr b="1" i="1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QS World </a:t>
            </a:r>
            <a:br>
              <a:rPr b="1" i="1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University Rankings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8"/>
          <p:cNvSpPr txBox="1"/>
          <p:nvPr/>
        </p:nvSpPr>
        <p:spPr>
          <a:xfrm>
            <a:off x="5037685" y="1067819"/>
            <a:ext cx="15378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IE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rank</a:t>
            </a:r>
            <a:br>
              <a:rPr b="0" i="0" lang="en-IE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amongst the</a:t>
            </a:r>
            <a:endParaRPr b="1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8"/>
          <p:cNvSpPr txBox="1"/>
          <p:nvPr/>
        </p:nvSpPr>
        <p:spPr>
          <a:xfrm>
            <a:off x="5737303" y="442057"/>
            <a:ext cx="1323600" cy="2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00"/>
              <a:buFont typeface="Arial"/>
              <a:buNone/>
            </a:pPr>
            <a:r>
              <a:rPr b="0" i="0" lang="en-IE" sz="12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8"/>
          <p:cNvSpPr txBox="1"/>
          <p:nvPr/>
        </p:nvSpPr>
        <p:spPr>
          <a:xfrm>
            <a:off x="6388699" y="1054674"/>
            <a:ext cx="13236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en-IE" sz="5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8"/>
          <p:cNvSpPr txBox="1"/>
          <p:nvPr/>
        </p:nvSpPr>
        <p:spPr>
          <a:xfrm>
            <a:off x="8772199" y="1668840"/>
            <a:ext cx="2951700" cy="15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0"/>
              <a:buFont typeface="Arial"/>
              <a:buNone/>
            </a:pPr>
            <a:r>
              <a:rPr b="0" i="0" lang="en-IE" sz="9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8"/>
          <p:cNvSpPr txBox="1"/>
          <p:nvPr/>
        </p:nvSpPr>
        <p:spPr>
          <a:xfrm>
            <a:off x="8798703" y="2890391"/>
            <a:ext cx="35985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ranked in the top 250 </a:t>
            </a:r>
            <a:b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 Universities in the </a:t>
            </a:r>
            <a:b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Times Higher Education </a:t>
            </a:r>
            <a:b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(THE) World University </a:t>
            </a:r>
            <a:b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Rankings 2016/2017</a:t>
            </a:r>
            <a:endParaRPr b="1" i="1" sz="1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 txBox="1"/>
          <p:nvPr/>
        </p:nvSpPr>
        <p:spPr>
          <a:xfrm>
            <a:off x="2616768" y="3381665"/>
            <a:ext cx="1323600" cy="2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00"/>
              <a:buFont typeface="Arial"/>
              <a:buNone/>
            </a:pPr>
            <a:r>
              <a:rPr b="0" i="0" lang="en-IE" sz="12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1982169" y="4979390"/>
            <a:ext cx="3598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University rose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 places in the</a:t>
            </a:r>
            <a:b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QS World University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Ranking </a:t>
            </a:r>
            <a:r>
              <a:rPr b="0" i="0" lang="en-IE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2017</a:t>
            </a:r>
            <a:endParaRPr b="1" i="1" sz="1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3012" y="3965961"/>
            <a:ext cx="805029" cy="958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71250" y="1722782"/>
            <a:ext cx="1170594" cy="845264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3_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9"/>
          <p:cNvPicPr preferRelativeResize="0"/>
          <p:nvPr/>
        </p:nvPicPr>
        <p:blipFill rotWithShape="1">
          <a:blip r:embed="rId2">
            <a:alphaModFix/>
          </a:blip>
          <a:srcRect b="0" l="12621" r="12620" t="369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9"/>
          <p:cNvSpPr/>
          <p:nvPr/>
        </p:nvSpPr>
        <p:spPr>
          <a:xfrm>
            <a:off x="7466498" y="4874507"/>
            <a:ext cx="4178648" cy="1089611"/>
          </a:xfrm>
          <a:custGeom>
            <a:rect b="b" l="l" r="r" t="t"/>
            <a:pathLst>
              <a:path extrusionOk="0" h="1168484" w="4398577">
                <a:moveTo>
                  <a:pt x="0" y="0"/>
                </a:moveTo>
                <a:lnTo>
                  <a:pt x="4186543" y="13252"/>
                </a:lnTo>
                <a:lnTo>
                  <a:pt x="4398577" y="1168484"/>
                </a:lnTo>
                <a:lnTo>
                  <a:pt x="0" y="1168484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88235"/>
            </a:schemeClr>
          </a:solidFill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9"/>
          <p:cNvSpPr/>
          <p:nvPr/>
        </p:nvSpPr>
        <p:spPr>
          <a:xfrm>
            <a:off x="848139" y="2332383"/>
            <a:ext cx="4492500" cy="3008100"/>
          </a:xfrm>
          <a:prstGeom prst="rect">
            <a:avLst/>
          </a:prstGeom>
          <a:solidFill>
            <a:srgbClr val="575D66">
              <a:alpha val="8431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7255565" y="2332383"/>
            <a:ext cx="4936500" cy="1788900"/>
          </a:xfrm>
          <a:prstGeom prst="rect">
            <a:avLst/>
          </a:prstGeom>
          <a:solidFill>
            <a:srgbClr val="575D66">
              <a:alpha val="8431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6506817" y="2332382"/>
            <a:ext cx="622800" cy="1615800"/>
          </a:xfrm>
          <a:prstGeom prst="rect">
            <a:avLst/>
          </a:prstGeom>
          <a:solidFill>
            <a:srgbClr val="FFBC1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9"/>
          <p:cNvSpPr/>
          <p:nvPr/>
        </p:nvSpPr>
        <p:spPr>
          <a:xfrm>
            <a:off x="-6626" y="2332380"/>
            <a:ext cx="729000" cy="1479900"/>
          </a:xfrm>
          <a:prstGeom prst="rect">
            <a:avLst/>
          </a:prstGeom>
          <a:solidFill>
            <a:srgbClr val="FFBC1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9"/>
          <p:cNvSpPr txBox="1"/>
          <p:nvPr/>
        </p:nvSpPr>
        <p:spPr>
          <a:xfrm rot="-5400000">
            <a:off x="-359288" y="2879313"/>
            <a:ext cx="17475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IE" sz="2600" u="none" cap="none" strike="noStrike">
                <a:solidFill>
                  <a:srgbClr val="575D66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9"/>
          <p:cNvSpPr txBox="1"/>
          <p:nvPr/>
        </p:nvSpPr>
        <p:spPr>
          <a:xfrm rot="-5400000">
            <a:off x="6034074" y="2950412"/>
            <a:ext cx="16053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IE" sz="2600" u="none" cap="none" strike="noStrike">
                <a:solidFill>
                  <a:srgbClr val="575D66"/>
                </a:solidFill>
                <a:latin typeface="Calibri"/>
                <a:ea typeface="Calibri"/>
                <a:cs typeface="Calibri"/>
                <a:sym typeface="Calibri"/>
              </a:rPr>
              <a:t>MISSION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6345" y="4459451"/>
            <a:ext cx="1246258" cy="176234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122" name="Google Shape;122;p9"/>
          <p:cNvSpPr txBox="1"/>
          <p:nvPr/>
        </p:nvSpPr>
        <p:spPr>
          <a:xfrm>
            <a:off x="8711417" y="4964883"/>
            <a:ext cx="3598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E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NUI Galway’s current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E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strategy is available at:</a:t>
            </a:r>
            <a:br>
              <a:rPr b="0" i="0" lang="en-IE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IE" sz="1600" u="none" cap="none" strike="noStrike">
                <a:solidFill>
                  <a:srgbClr val="1798F0"/>
                </a:solidFill>
                <a:latin typeface="Calibri"/>
                <a:ea typeface="Calibri"/>
                <a:cs typeface="Calibri"/>
                <a:sym typeface="Calibri"/>
              </a:rPr>
              <a:t>www.nuigalway.ie/vision2020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9"/>
          <p:cNvSpPr txBox="1"/>
          <p:nvPr/>
        </p:nvSpPr>
        <p:spPr>
          <a:xfrm>
            <a:off x="1011599" y="2539352"/>
            <a:ext cx="4366500" cy="25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NUI Galway will be a leading global university, renowned for our distinctive areas of research, recognised as an institution of choice for our teaching </a:t>
            </a:r>
            <a:b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scholarship, celebrated for our outstanding engagement with wider society, and enriched by a dynamic network of partnerships.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9"/>
          <p:cNvSpPr txBox="1"/>
          <p:nvPr/>
        </p:nvSpPr>
        <p:spPr>
          <a:xfrm>
            <a:off x="7466498" y="2488948"/>
            <a:ext cx="45147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E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foster a vibrant community of students and staff, where distinguished learning, impactful research, and creative thinking are shared with the world.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Blank">
  <p:cSld name="5_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D1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8D0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p10"/>
          <p:cNvPicPr preferRelativeResize="0"/>
          <p:nvPr/>
        </p:nvPicPr>
        <p:blipFill rotWithShape="1">
          <a:blip r:embed="rId2">
            <a:alphaModFix/>
          </a:blip>
          <a:srcRect b="9178" l="0" r="0" t="3148"/>
          <a:stretch/>
        </p:blipFill>
        <p:spPr>
          <a:xfrm>
            <a:off x="2724841" y="-1"/>
            <a:ext cx="5828811" cy="6858001"/>
          </a:xfrm>
          <a:prstGeom prst="rect">
            <a:avLst/>
          </a:prstGeom>
          <a:noFill/>
          <a:ln>
            <a:noFill/>
          </a:ln>
          <a:effectLst>
            <a:outerShdw blurRad="165100" sx="103000" rotWithShape="0" algn="tl" dir="2700000" dist="38100" sy="103000">
              <a:srgbClr val="000000">
                <a:alpha val="34509"/>
              </a:srgbClr>
            </a:outerShdw>
          </a:effectLst>
        </p:spPr>
      </p:pic>
      <p:sp>
        <p:nvSpPr>
          <p:cNvPr id="128" name="Google Shape;128;p10"/>
          <p:cNvSpPr txBox="1"/>
          <p:nvPr/>
        </p:nvSpPr>
        <p:spPr>
          <a:xfrm>
            <a:off x="8338280" y="2624313"/>
            <a:ext cx="3598500" cy="22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Medical Academies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Teaching Centres</a:t>
            </a:r>
            <a:endParaRPr b="1" i="0" sz="2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635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Irish-Language Centres</a:t>
            </a:r>
            <a:endParaRPr b="1" i="0" sz="2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635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Research Centres</a:t>
            </a:r>
            <a:endParaRPr b="1" i="0" sz="2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398405" y="381158"/>
            <a:ext cx="3939300" cy="13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0" i="0" lang="en-IE" sz="5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NUI Galway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3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0" i="0" lang="en-IE" sz="5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Campuses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0"/>
          <p:cNvSpPr txBox="1"/>
          <p:nvPr/>
        </p:nvSpPr>
        <p:spPr>
          <a:xfrm>
            <a:off x="4839292" y="4732515"/>
            <a:ext cx="1902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Limerick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4692197" y="5007677"/>
            <a:ext cx="185100" cy="185100"/>
          </a:xfrm>
          <a:prstGeom prst="ellipse">
            <a:avLst/>
          </a:prstGeom>
          <a:solidFill>
            <a:srgbClr val="28467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"/>
          <p:cNvSpPr txBox="1"/>
          <p:nvPr/>
        </p:nvSpPr>
        <p:spPr>
          <a:xfrm>
            <a:off x="6801846" y="3688213"/>
            <a:ext cx="1545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Dublin</a:t>
            </a:r>
            <a:endParaRPr b="1" i="0" sz="2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0"/>
          <p:cNvSpPr/>
          <p:nvPr/>
        </p:nvSpPr>
        <p:spPr>
          <a:xfrm>
            <a:off x="7524449" y="3737032"/>
            <a:ext cx="185100" cy="185100"/>
          </a:xfrm>
          <a:prstGeom prst="ellipse">
            <a:avLst/>
          </a:prstGeom>
          <a:solidFill>
            <a:srgbClr val="28467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0"/>
          <p:cNvSpPr txBox="1"/>
          <p:nvPr/>
        </p:nvSpPr>
        <p:spPr>
          <a:xfrm>
            <a:off x="7202902" y="1137911"/>
            <a:ext cx="1545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Belfast</a:t>
            </a:r>
            <a:endParaRPr b="1" i="0" sz="2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0"/>
          <p:cNvSpPr/>
          <p:nvPr/>
        </p:nvSpPr>
        <p:spPr>
          <a:xfrm>
            <a:off x="7887594" y="1161947"/>
            <a:ext cx="185100" cy="185100"/>
          </a:xfrm>
          <a:prstGeom prst="ellipse">
            <a:avLst/>
          </a:prstGeom>
          <a:solidFill>
            <a:srgbClr val="28467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0"/>
          <p:cNvSpPr txBox="1"/>
          <p:nvPr/>
        </p:nvSpPr>
        <p:spPr>
          <a:xfrm>
            <a:off x="4542221" y="3893712"/>
            <a:ext cx="1902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IE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GALWAY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10"/>
          <p:cNvPicPr preferRelativeResize="0"/>
          <p:nvPr/>
        </p:nvPicPr>
        <p:blipFill rotWithShape="1">
          <a:blip r:embed="rId3">
            <a:alphaModFix/>
          </a:blip>
          <a:srcRect b="0" l="0" r="69543" t="0"/>
          <a:stretch/>
        </p:blipFill>
        <p:spPr>
          <a:xfrm>
            <a:off x="4219636" y="3671015"/>
            <a:ext cx="314705" cy="319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10"/>
          <p:cNvGrpSpPr/>
          <p:nvPr/>
        </p:nvGrpSpPr>
        <p:grpSpPr>
          <a:xfrm>
            <a:off x="4114027" y="4135044"/>
            <a:ext cx="275572" cy="275572"/>
            <a:chOff x="4335701" y="3850853"/>
            <a:chExt cx="319800" cy="319800"/>
          </a:xfrm>
        </p:grpSpPr>
        <p:sp>
          <p:nvSpPr>
            <p:cNvPr id="139" name="Google Shape;139;p10"/>
            <p:cNvSpPr/>
            <p:nvPr/>
          </p:nvSpPr>
          <p:spPr>
            <a:xfrm>
              <a:off x="4335701" y="3850853"/>
              <a:ext cx="319800" cy="31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0" name="Google Shape;140;p10"/>
            <p:cNvPicPr preferRelativeResize="0"/>
            <p:nvPr/>
          </p:nvPicPr>
          <p:blipFill rotWithShape="1">
            <a:blip r:embed="rId4">
              <a:alphaModFix/>
            </a:blip>
            <a:srcRect b="0" l="0" r="76243" t="0"/>
            <a:stretch/>
          </p:blipFill>
          <p:spPr>
            <a:xfrm flipH="1" rot="10800000">
              <a:off x="4384776" y="3881320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" name="Google Shape;141;p10"/>
          <p:cNvGrpSpPr/>
          <p:nvPr/>
        </p:nvGrpSpPr>
        <p:grpSpPr>
          <a:xfrm>
            <a:off x="4570240" y="3711806"/>
            <a:ext cx="249202" cy="249462"/>
            <a:chOff x="5235088" y="3530081"/>
            <a:chExt cx="289198" cy="289500"/>
          </a:xfrm>
        </p:grpSpPr>
        <p:sp>
          <p:nvSpPr>
            <p:cNvPr id="142" name="Google Shape;142;p10"/>
            <p:cNvSpPr/>
            <p:nvPr/>
          </p:nvSpPr>
          <p:spPr>
            <a:xfrm>
              <a:off x="5235986" y="3530081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3" name="Google Shape;143;p10"/>
            <p:cNvPicPr preferRelativeResize="0"/>
            <p:nvPr/>
          </p:nvPicPr>
          <p:blipFill rotWithShape="1">
            <a:blip r:embed="rId5">
              <a:alphaModFix/>
            </a:blip>
            <a:srcRect b="2790" l="54698" r="20795" t="-3348"/>
            <a:stretch/>
          </p:blipFill>
          <p:spPr>
            <a:xfrm flipH="1">
              <a:off x="5235088" y="3544831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0"/>
          <p:cNvGrpSpPr/>
          <p:nvPr/>
        </p:nvGrpSpPr>
        <p:grpSpPr>
          <a:xfrm>
            <a:off x="4416552" y="4854384"/>
            <a:ext cx="275730" cy="275730"/>
            <a:chOff x="5527990" y="3750678"/>
            <a:chExt cx="393900" cy="393900"/>
          </a:xfrm>
        </p:grpSpPr>
        <p:sp>
          <p:nvSpPr>
            <p:cNvPr id="145" name="Google Shape;145;p10"/>
            <p:cNvSpPr/>
            <p:nvPr/>
          </p:nvSpPr>
          <p:spPr>
            <a:xfrm>
              <a:off x="5527990" y="3750678"/>
              <a:ext cx="393900" cy="393900"/>
            </a:xfrm>
            <a:prstGeom prst="ellipse">
              <a:avLst/>
            </a:prstGeom>
            <a:solidFill>
              <a:srgbClr val="FF8B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6" name="Google Shape;146;p10"/>
            <p:cNvPicPr preferRelativeResize="0"/>
            <p:nvPr/>
          </p:nvPicPr>
          <p:blipFill rotWithShape="1">
            <a:blip r:embed="rId4">
              <a:alphaModFix/>
            </a:blip>
            <a:srcRect b="3127" l="27239" r="49004" t="-3686"/>
            <a:stretch/>
          </p:blipFill>
          <p:spPr>
            <a:xfrm flipH="1">
              <a:off x="5560423" y="3788182"/>
              <a:ext cx="310550" cy="31876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7" name="Google Shape;147;p10"/>
          <p:cNvGrpSpPr/>
          <p:nvPr/>
        </p:nvGrpSpPr>
        <p:grpSpPr>
          <a:xfrm>
            <a:off x="5131479" y="3692611"/>
            <a:ext cx="275572" cy="275572"/>
            <a:chOff x="5777361" y="3530081"/>
            <a:chExt cx="319800" cy="319800"/>
          </a:xfrm>
        </p:grpSpPr>
        <p:sp>
          <p:nvSpPr>
            <p:cNvPr id="148" name="Google Shape;148;p10"/>
            <p:cNvSpPr/>
            <p:nvPr/>
          </p:nvSpPr>
          <p:spPr>
            <a:xfrm>
              <a:off x="5777361" y="3530081"/>
              <a:ext cx="319800" cy="31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9" name="Google Shape;149;p10"/>
            <p:cNvPicPr preferRelativeResize="0"/>
            <p:nvPr/>
          </p:nvPicPr>
          <p:blipFill rotWithShape="1">
            <a:blip r:embed="rId4">
              <a:alphaModFix/>
            </a:blip>
            <a:srcRect b="0" l="0" r="76243" t="0"/>
            <a:stretch/>
          </p:blipFill>
          <p:spPr>
            <a:xfrm flipH="1" rot="10800000">
              <a:off x="5817162" y="3560548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0" name="Google Shape;150;p10"/>
          <p:cNvGrpSpPr/>
          <p:nvPr/>
        </p:nvGrpSpPr>
        <p:grpSpPr>
          <a:xfrm>
            <a:off x="3331182" y="3554961"/>
            <a:ext cx="275572" cy="275572"/>
            <a:chOff x="3845349" y="3308812"/>
            <a:chExt cx="319800" cy="319800"/>
          </a:xfrm>
        </p:grpSpPr>
        <p:sp>
          <p:nvSpPr>
            <p:cNvPr id="151" name="Google Shape;151;p10"/>
            <p:cNvSpPr/>
            <p:nvPr/>
          </p:nvSpPr>
          <p:spPr>
            <a:xfrm>
              <a:off x="3845349" y="3308812"/>
              <a:ext cx="319800" cy="31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2" name="Google Shape;152;p10"/>
            <p:cNvPicPr preferRelativeResize="0"/>
            <p:nvPr/>
          </p:nvPicPr>
          <p:blipFill rotWithShape="1">
            <a:blip r:embed="rId4">
              <a:alphaModFix/>
            </a:blip>
            <a:srcRect b="0" l="0" r="76243" t="0"/>
            <a:stretch/>
          </p:blipFill>
          <p:spPr>
            <a:xfrm flipH="1" rot="10800000">
              <a:off x="3885150" y="3339279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3" name="Google Shape;153;p10"/>
          <p:cNvGrpSpPr/>
          <p:nvPr/>
        </p:nvGrpSpPr>
        <p:grpSpPr>
          <a:xfrm>
            <a:off x="4819465" y="3114232"/>
            <a:ext cx="249202" cy="249462"/>
            <a:chOff x="5173661" y="3130180"/>
            <a:chExt cx="289198" cy="289500"/>
          </a:xfrm>
        </p:grpSpPr>
        <p:sp>
          <p:nvSpPr>
            <p:cNvPr id="154" name="Google Shape;154;p10"/>
            <p:cNvSpPr/>
            <p:nvPr/>
          </p:nvSpPr>
          <p:spPr>
            <a:xfrm>
              <a:off x="5174559" y="3130180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5" name="Google Shape;155;p10"/>
            <p:cNvPicPr preferRelativeResize="0"/>
            <p:nvPr/>
          </p:nvPicPr>
          <p:blipFill rotWithShape="1">
            <a:blip r:embed="rId5">
              <a:alphaModFix/>
            </a:blip>
            <a:srcRect b="2790" l="54698" r="20795" t="-3348"/>
            <a:stretch/>
          </p:blipFill>
          <p:spPr>
            <a:xfrm flipH="1">
              <a:off x="5173661" y="3144930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6" name="Google Shape;156;p10"/>
          <p:cNvGrpSpPr/>
          <p:nvPr/>
        </p:nvGrpSpPr>
        <p:grpSpPr>
          <a:xfrm>
            <a:off x="3955803" y="2638860"/>
            <a:ext cx="249202" cy="249462"/>
            <a:chOff x="4400356" y="3054140"/>
            <a:chExt cx="289198" cy="289500"/>
          </a:xfrm>
        </p:grpSpPr>
        <p:sp>
          <p:nvSpPr>
            <p:cNvPr id="157" name="Google Shape;157;p10"/>
            <p:cNvSpPr/>
            <p:nvPr/>
          </p:nvSpPr>
          <p:spPr>
            <a:xfrm>
              <a:off x="4401254" y="3054140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8" name="Google Shape;158;p10"/>
            <p:cNvPicPr preferRelativeResize="0"/>
            <p:nvPr/>
          </p:nvPicPr>
          <p:blipFill rotWithShape="1">
            <a:blip r:embed="rId5">
              <a:alphaModFix/>
            </a:blip>
            <a:srcRect b="2790" l="54698" r="20795" t="-3348"/>
            <a:stretch/>
          </p:blipFill>
          <p:spPr>
            <a:xfrm flipH="1">
              <a:off x="4400356" y="3068890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10"/>
          <p:cNvGrpSpPr/>
          <p:nvPr/>
        </p:nvGrpSpPr>
        <p:grpSpPr>
          <a:xfrm>
            <a:off x="4870202" y="1803558"/>
            <a:ext cx="249202" cy="249462"/>
            <a:chOff x="5135034" y="1860358"/>
            <a:chExt cx="289198" cy="289500"/>
          </a:xfrm>
        </p:grpSpPr>
        <p:sp>
          <p:nvSpPr>
            <p:cNvPr id="160" name="Google Shape;160;p10"/>
            <p:cNvSpPr/>
            <p:nvPr/>
          </p:nvSpPr>
          <p:spPr>
            <a:xfrm>
              <a:off x="5135932" y="1860358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1" name="Google Shape;161;p10"/>
            <p:cNvPicPr preferRelativeResize="0"/>
            <p:nvPr/>
          </p:nvPicPr>
          <p:blipFill rotWithShape="1">
            <a:blip r:embed="rId5">
              <a:alphaModFix/>
            </a:blip>
            <a:srcRect b="2790" l="54698" r="20795" t="-3348"/>
            <a:stretch/>
          </p:blipFill>
          <p:spPr>
            <a:xfrm flipH="1">
              <a:off x="5135034" y="1875108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2" name="Google Shape;162;p10"/>
          <p:cNvGrpSpPr/>
          <p:nvPr/>
        </p:nvGrpSpPr>
        <p:grpSpPr>
          <a:xfrm>
            <a:off x="5154474" y="1879732"/>
            <a:ext cx="275572" cy="275572"/>
            <a:chOff x="5445656" y="1844640"/>
            <a:chExt cx="319800" cy="319800"/>
          </a:xfrm>
        </p:grpSpPr>
        <p:sp>
          <p:nvSpPr>
            <p:cNvPr id="163" name="Google Shape;163;p10"/>
            <p:cNvSpPr/>
            <p:nvPr/>
          </p:nvSpPr>
          <p:spPr>
            <a:xfrm>
              <a:off x="5445656" y="1844640"/>
              <a:ext cx="319800" cy="319800"/>
            </a:xfrm>
            <a:prstGeom prst="ellipse">
              <a:avLst/>
            </a:prstGeom>
            <a:solidFill>
              <a:srgbClr val="FF8B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4" name="Google Shape;164;p10"/>
            <p:cNvPicPr preferRelativeResize="0"/>
            <p:nvPr/>
          </p:nvPicPr>
          <p:blipFill rotWithShape="1">
            <a:blip r:embed="rId4">
              <a:alphaModFix/>
            </a:blip>
            <a:srcRect b="3127" l="27239" r="49004" t="-3686"/>
            <a:stretch/>
          </p:blipFill>
          <p:spPr>
            <a:xfrm flipH="1">
              <a:off x="5470281" y="1875107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5" name="Google Shape;165;p10"/>
          <p:cNvGrpSpPr/>
          <p:nvPr/>
        </p:nvGrpSpPr>
        <p:grpSpPr>
          <a:xfrm>
            <a:off x="5642131" y="452941"/>
            <a:ext cx="249202" cy="249462"/>
            <a:chOff x="5938417" y="909357"/>
            <a:chExt cx="289198" cy="289500"/>
          </a:xfrm>
        </p:grpSpPr>
        <p:sp>
          <p:nvSpPr>
            <p:cNvPr id="166" name="Google Shape;166;p10"/>
            <p:cNvSpPr/>
            <p:nvPr/>
          </p:nvSpPr>
          <p:spPr>
            <a:xfrm>
              <a:off x="5939315" y="909357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7" name="Google Shape;167;p10"/>
            <p:cNvPicPr preferRelativeResize="0"/>
            <p:nvPr/>
          </p:nvPicPr>
          <p:blipFill rotWithShape="1">
            <a:blip r:embed="rId5">
              <a:alphaModFix/>
            </a:blip>
            <a:srcRect b="2790" l="54698" r="20795" t="-3348"/>
            <a:stretch/>
          </p:blipFill>
          <p:spPr>
            <a:xfrm flipH="1">
              <a:off x="5938417" y="924107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8" name="Google Shape;168;p10"/>
          <p:cNvGrpSpPr/>
          <p:nvPr/>
        </p:nvGrpSpPr>
        <p:grpSpPr>
          <a:xfrm>
            <a:off x="3646853" y="3622031"/>
            <a:ext cx="225802" cy="345250"/>
            <a:chOff x="4824527" y="2832223"/>
            <a:chExt cx="262042" cy="400662"/>
          </a:xfrm>
        </p:grpSpPr>
        <p:sp>
          <p:nvSpPr>
            <p:cNvPr id="169" name="Google Shape;169;p10"/>
            <p:cNvSpPr/>
            <p:nvPr/>
          </p:nvSpPr>
          <p:spPr>
            <a:xfrm>
              <a:off x="4835134" y="2954303"/>
              <a:ext cx="234000" cy="165000"/>
            </a:xfrm>
            <a:prstGeom prst="rect">
              <a:avLst/>
            </a:prstGeom>
            <a:solidFill>
              <a:srgbClr val="518E9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0" name="Google Shape;170;p10"/>
            <p:cNvGrpSpPr/>
            <p:nvPr/>
          </p:nvGrpSpPr>
          <p:grpSpPr>
            <a:xfrm>
              <a:off x="4824527" y="2832223"/>
              <a:ext cx="262042" cy="400662"/>
              <a:chOff x="4824527" y="2832223"/>
              <a:chExt cx="262042" cy="400662"/>
            </a:xfrm>
          </p:grpSpPr>
          <p:grpSp>
            <p:nvGrpSpPr>
              <p:cNvPr id="171" name="Google Shape;171;p10"/>
              <p:cNvGrpSpPr/>
              <p:nvPr/>
            </p:nvGrpSpPr>
            <p:grpSpPr>
              <a:xfrm>
                <a:off x="4832696" y="2832223"/>
                <a:ext cx="236400" cy="400662"/>
                <a:chOff x="4832696" y="2832223"/>
                <a:chExt cx="236400" cy="400662"/>
              </a:xfrm>
            </p:grpSpPr>
            <p:sp>
              <p:nvSpPr>
                <p:cNvPr id="172" name="Google Shape;172;p10"/>
                <p:cNvSpPr/>
                <p:nvPr/>
              </p:nvSpPr>
              <p:spPr>
                <a:xfrm>
                  <a:off x="4834464" y="2832223"/>
                  <a:ext cx="234600" cy="238200"/>
                </a:xfrm>
                <a:prstGeom prst="ellips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10"/>
                <p:cNvSpPr/>
                <p:nvPr/>
              </p:nvSpPr>
              <p:spPr>
                <a:xfrm rot="-2665276">
                  <a:off x="4866888" y="3031782"/>
                  <a:ext cx="168017" cy="166106"/>
                </a:xfrm>
                <a:prstGeom prst="rtTriangl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174" name="Google Shape;174;p10"/>
              <p:cNvPicPr preferRelativeResize="0"/>
              <p:nvPr/>
            </p:nvPicPr>
            <p:blipFill rotWithShape="1">
              <a:blip r:embed="rId6">
                <a:alphaModFix/>
              </a:blip>
              <a:srcRect b="6252" l="80868" r="-5283" t="-6434"/>
              <a:stretch/>
            </p:blipFill>
            <p:spPr>
              <a:xfrm>
                <a:off x="4824527" y="2851191"/>
                <a:ext cx="262042" cy="26074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75" name="Google Shape;175;p10"/>
          <p:cNvGrpSpPr/>
          <p:nvPr/>
        </p:nvGrpSpPr>
        <p:grpSpPr>
          <a:xfrm>
            <a:off x="3888220" y="3663577"/>
            <a:ext cx="225802" cy="345250"/>
            <a:chOff x="4824527" y="2832223"/>
            <a:chExt cx="262042" cy="400662"/>
          </a:xfrm>
        </p:grpSpPr>
        <p:sp>
          <p:nvSpPr>
            <p:cNvPr id="176" name="Google Shape;176;p10"/>
            <p:cNvSpPr/>
            <p:nvPr/>
          </p:nvSpPr>
          <p:spPr>
            <a:xfrm>
              <a:off x="4835134" y="2954303"/>
              <a:ext cx="234000" cy="165000"/>
            </a:xfrm>
            <a:prstGeom prst="rect">
              <a:avLst/>
            </a:prstGeom>
            <a:solidFill>
              <a:srgbClr val="518E9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7" name="Google Shape;177;p10"/>
            <p:cNvGrpSpPr/>
            <p:nvPr/>
          </p:nvGrpSpPr>
          <p:grpSpPr>
            <a:xfrm>
              <a:off x="4824527" y="2832223"/>
              <a:ext cx="262042" cy="400662"/>
              <a:chOff x="4824527" y="2832223"/>
              <a:chExt cx="262042" cy="400662"/>
            </a:xfrm>
          </p:grpSpPr>
          <p:grpSp>
            <p:nvGrpSpPr>
              <p:cNvPr id="178" name="Google Shape;178;p10"/>
              <p:cNvGrpSpPr/>
              <p:nvPr/>
            </p:nvGrpSpPr>
            <p:grpSpPr>
              <a:xfrm>
                <a:off x="4832696" y="2832223"/>
                <a:ext cx="236400" cy="400662"/>
                <a:chOff x="4832696" y="2832223"/>
                <a:chExt cx="236400" cy="400662"/>
              </a:xfrm>
            </p:grpSpPr>
            <p:sp>
              <p:nvSpPr>
                <p:cNvPr id="179" name="Google Shape;179;p10"/>
                <p:cNvSpPr/>
                <p:nvPr/>
              </p:nvSpPr>
              <p:spPr>
                <a:xfrm>
                  <a:off x="4834464" y="2832223"/>
                  <a:ext cx="234600" cy="238200"/>
                </a:xfrm>
                <a:prstGeom prst="ellips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180;p10"/>
                <p:cNvSpPr/>
                <p:nvPr/>
              </p:nvSpPr>
              <p:spPr>
                <a:xfrm rot="-2665276">
                  <a:off x="4866888" y="3031782"/>
                  <a:ext cx="168017" cy="166106"/>
                </a:xfrm>
                <a:prstGeom prst="rtTriangl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181" name="Google Shape;181;p10"/>
              <p:cNvPicPr preferRelativeResize="0"/>
              <p:nvPr/>
            </p:nvPicPr>
            <p:blipFill rotWithShape="1">
              <a:blip r:embed="rId6">
                <a:alphaModFix/>
              </a:blip>
              <a:srcRect b="6252" l="80868" r="-5283" t="-6434"/>
              <a:stretch/>
            </p:blipFill>
            <p:spPr>
              <a:xfrm>
                <a:off x="4824527" y="2851191"/>
                <a:ext cx="262042" cy="26074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82" name="Google Shape;182;p10"/>
          <p:cNvGrpSpPr/>
          <p:nvPr/>
        </p:nvGrpSpPr>
        <p:grpSpPr>
          <a:xfrm>
            <a:off x="5424410" y="168989"/>
            <a:ext cx="225802" cy="345250"/>
            <a:chOff x="4824527" y="2832223"/>
            <a:chExt cx="262042" cy="400662"/>
          </a:xfrm>
        </p:grpSpPr>
        <p:sp>
          <p:nvSpPr>
            <p:cNvPr id="183" name="Google Shape;183;p10"/>
            <p:cNvSpPr/>
            <p:nvPr/>
          </p:nvSpPr>
          <p:spPr>
            <a:xfrm>
              <a:off x="4835134" y="2954303"/>
              <a:ext cx="234000" cy="165000"/>
            </a:xfrm>
            <a:prstGeom prst="rect">
              <a:avLst/>
            </a:prstGeom>
            <a:solidFill>
              <a:srgbClr val="518E9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4" name="Google Shape;184;p10"/>
            <p:cNvGrpSpPr/>
            <p:nvPr/>
          </p:nvGrpSpPr>
          <p:grpSpPr>
            <a:xfrm>
              <a:off x="4824527" y="2832223"/>
              <a:ext cx="262042" cy="400662"/>
              <a:chOff x="4824527" y="2832223"/>
              <a:chExt cx="262042" cy="400662"/>
            </a:xfrm>
          </p:grpSpPr>
          <p:grpSp>
            <p:nvGrpSpPr>
              <p:cNvPr id="185" name="Google Shape;185;p10"/>
              <p:cNvGrpSpPr/>
              <p:nvPr/>
            </p:nvGrpSpPr>
            <p:grpSpPr>
              <a:xfrm>
                <a:off x="4832696" y="2832223"/>
                <a:ext cx="236400" cy="400662"/>
                <a:chOff x="4832696" y="2832223"/>
                <a:chExt cx="236400" cy="400662"/>
              </a:xfrm>
            </p:grpSpPr>
            <p:sp>
              <p:nvSpPr>
                <p:cNvPr id="186" name="Google Shape;186;p10"/>
                <p:cNvSpPr/>
                <p:nvPr/>
              </p:nvSpPr>
              <p:spPr>
                <a:xfrm>
                  <a:off x="4834464" y="2832223"/>
                  <a:ext cx="234600" cy="238200"/>
                </a:xfrm>
                <a:prstGeom prst="ellips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" name="Google Shape;187;p10"/>
                <p:cNvSpPr/>
                <p:nvPr/>
              </p:nvSpPr>
              <p:spPr>
                <a:xfrm rot="-2665276">
                  <a:off x="4866888" y="3031782"/>
                  <a:ext cx="168017" cy="166106"/>
                </a:xfrm>
                <a:prstGeom prst="rtTriangl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188" name="Google Shape;188;p10"/>
              <p:cNvPicPr preferRelativeResize="0"/>
              <p:nvPr/>
            </p:nvPicPr>
            <p:blipFill rotWithShape="1">
              <a:blip r:embed="rId6">
                <a:alphaModFix/>
              </a:blip>
              <a:srcRect b="6252" l="80868" r="-5283" t="-6434"/>
              <a:stretch/>
            </p:blipFill>
            <p:spPr>
              <a:xfrm>
                <a:off x="4824527" y="2851191"/>
                <a:ext cx="262042" cy="26074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89" name="Google Shape;189;p10"/>
          <p:cNvGrpSpPr/>
          <p:nvPr/>
        </p:nvGrpSpPr>
        <p:grpSpPr>
          <a:xfrm>
            <a:off x="8617572" y="2873457"/>
            <a:ext cx="289198" cy="289500"/>
            <a:chOff x="5135034" y="1860358"/>
            <a:chExt cx="289198" cy="289500"/>
          </a:xfrm>
        </p:grpSpPr>
        <p:sp>
          <p:nvSpPr>
            <p:cNvPr id="190" name="Google Shape;190;p10"/>
            <p:cNvSpPr/>
            <p:nvPr/>
          </p:nvSpPr>
          <p:spPr>
            <a:xfrm>
              <a:off x="5135932" y="1860358"/>
              <a:ext cx="288300" cy="289500"/>
            </a:xfrm>
            <a:prstGeom prst="roundRect">
              <a:avLst>
                <a:gd fmla="val 16667" name="adj"/>
              </a:avLst>
            </a:prstGeom>
            <a:solidFill>
              <a:srgbClr val="1491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1" name="Google Shape;191;p10"/>
            <p:cNvPicPr preferRelativeResize="0"/>
            <p:nvPr/>
          </p:nvPicPr>
          <p:blipFill rotWithShape="1">
            <a:blip r:embed="rId7">
              <a:alphaModFix/>
            </a:blip>
            <a:srcRect b="2790" l="54698" r="20795" t="-3348"/>
            <a:stretch/>
          </p:blipFill>
          <p:spPr>
            <a:xfrm flipH="1">
              <a:off x="5135034" y="1875108"/>
              <a:ext cx="262042" cy="260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10"/>
          <p:cNvGrpSpPr/>
          <p:nvPr/>
        </p:nvGrpSpPr>
        <p:grpSpPr>
          <a:xfrm>
            <a:off x="8636905" y="3872032"/>
            <a:ext cx="262042" cy="400662"/>
            <a:chOff x="4824527" y="2832223"/>
            <a:chExt cx="262042" cy="400662"/>
          </a:xfrm>
        </p:grpSpPr>
        <p:sp>
          <p:nvSpPr>
            <p:cNvPr id="193" name="Google Shape;193;p10"/>
            <p:cNvSpPr/>
            <p:nvPr/>
          </p:nvSpPr>
          <p:spPr>
            <a:xfrm>
              <a:off x="4835134" y="2954303"/>
              <a:ext cx="234000" cy="165000"/>
            </a:xfrm>
            <a:prstGeom prst="rect">
              <a:avLst/>
            </a:prstGeom>
            <a:solidFill>
              <a:srgbClr val="518E9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4" name="Google Shape;194;p10"/>
            <p:cNvGrpSpPr/>
            <p:nvPr/>
          </p:nvGrpSpPr>
          <p:grpSpPr>
            <a:xfrm>
              <a:off x="4824527" y="2832223"/>
              <a:ext cx="262042" cy="400662"/>
              <a:chOff x="4824527" y="2832223"/>
              <a:chExt cx="262042" cy="400662"/>
            </a:xfrm>
          </p:grpSpPr>
          <p:grpSp>
            <p:nvGrpSpPr>
              <p:cNvPr id="195" name="Google Shape;195;p10"/>
              <p:cNvGrpSpPr/>
              <p:nvPr/>
            </p:nvGrpSpPr>
            <p:grpSpPr>
              <a:xfrm>
                <a:off x="4832696" y="2832223"/>
                <a:ext cx="236400" cy="400662"/>
                <a:chOff x="4832696" y="2832223"/>
                <a:chExt cx="236400" cy="400662"/>
              </a:xfrm>
            </p:grpSpPr>
            <p:sp>
              <p:nvSpPr>
                <p:cNvPr id="196" name="Google Shape;196;p10"/>
                <p:cNvSpPr/>
                <p:nvPr/>
              </p:nvSpPr>
              <p:spPr>
                <a:xfrm>
                  <a:off x="4834464" y="2832223"/>
                  <a:ext cx="234600" cy="238200"/>
                </a:xfrm>
                <a:prstGeom prst="ellips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7" name="Google Shape;197;p10"/>
                <p:cNvSpPr/>
                <p:nvPr/>
              </p:nvSpPr>
              <p:spPr>
                <a:xfrm rot="-2665276">
                  <a:off x="4866888" y="3031782"/>
                  <a:ext cx="168017" cy="166106"/>
                </a:xfrm>
                <a:prstGeom prst="rtTriangle">
                  <a:avLst/>
                </a:prstGeom>
                <a:solidFill>
                  <a:srgbClr val="518E9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198" name="Google Shape;198;p10"/>
              <p:cNvPicPr preferRelativeResize="0"/>
              <p:nvPr/>
            </p:nvPicPr>
            <p:blipFill rotWithShape="1">
              <a:blip r:embed="rId8">
                <a:alphaModFix/>
              </a:blip>
              <a:srcRect b="6252" l="80868" r="-5283" t="-6434"/>
              <a:stretch/>
            </p:blipFill>
            <p:spPr>
              <a:xfrm>
                <a:off x="4824527" y="2851191"/>
                <a:ext cx="262042" cy="26074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99" name="Google Shape;199;p10"/>
          <p:cNvGrpSpPr/>
          <p:nvPr/>
        </p:nvGrpSpPr>
        <p:grpSpPr>
          <a:xfrm>
            <a:off x="8591759" y="3351127"/>
            <a:ext cx="319800" cy="319800"/>
            <a:chOff x="5445656" y="1844640"/>
            <a:chExt cx="319800" cy="319800"/>
          </a:xfrm>
        </p:grpSpPr>
        <p:sp>
          <p:nvSpPr>
            <p:cNvPr id="200" name="Google Shape;200;p10"/>
            <p:cNvSpPr/>
            <p:nvPr/>
          </p:nvSpPr>
          <p:spPr>
            <a:xfrm>
              <a:off x="5445656" y="1844640"/>
              <a:ext cx="319800" cy="319800"/>
            </a:xfrm>
            <a:prstGeom prst="ellipse">
              <a:avLst/>
            </a:prstGeom>
            <a:solidFill>
              <a:srgbClr val="FF8B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1" name="Google Shape;201;p10"/>
            <p:cNvPicPr preferRelativeResize="0"/>
            <p:nvPr/>
          </p:nvPicPr>
          <p:blipFill rotWithShape="1">
            <a:blip r:embed="rId9">
              <a:alphaModFix/>
            </a:blip>
            <a:srcRect b="3127" l="27239" r="49004" t="-3686"/>
            <a:stretch/>
          </p:blipFill>
          <p:spPr>
            <a:xfrm flipH="1">
              <a:off x="5470281" y="1875107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10"/>
          <p:cNvGrpSpPr/>
          <p:nvPr/>
        </p:nvGrpSpPr>
        <p:grpSpPr>
          <a:xfrm>
            <a:off x="8617572" y="4414352"/>
            <a:ext cx="319800" cy="319800"/>
            <a:chOff x="5777361" y="3530081"/>
            <a:chExt cx="319800" cy="319800"/>
          </a:xfrm>
        </p:grpSpPr>
        <p:sp>
          <p:nvSpPr>
            <p:cNvPr id="203" name="Google Shape;203;p10"/>
            <p:cNvSpPr/>
            <p:nvPr/>
          </p:nvSpPr>
          <p:spPr>
            <a:xfrm>
              <a:off x="5777361" y="3530081"/>
              <a:ext cx="319800" cy="31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4" name="Google Shape;204;p10"/>
            <p:cNvPicPr preferRelativeResize="0"/>
            <p:nvPr/>
          </p:nvPicPr>
          <p:blipFill rotWithShape="1">
            <a:blip r:embed="rId9">
              <a:alphaModFix/>
            </a:blip>
            <a:srcRect b="0" l="0" r="76243" t="0"/>
            <a:stretch/>
          </p:blipFill>
          <p:spPr>
            <a:xfrm flipH="1" rot="10800000">
              <a:off x="5817162" y="3560548"/>
              <a:ext cx="252280" cy="2589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5" name="Google Shape;205;p10"/>
          <p:cNvGrpSpPr/>
          <p:nvPr/>
        </p:nvGrpSpPr>
        <p:grpSpPr>
          <a:xfrm>
            <a:off x="4839093" y="3675498"/>
            <a:ext cx="275730" cy="275730"/>
            <a:chOff x="5527990" y="3750678"/>
            <a:chExt cx="393900" cy="393900"/>
          </a:xfrm>
        </p:grpSpPr>
        <p:sp>
          <p:nvSpPr>
            <p:cNvPr id="206" name="Google Shape;206;p10"/>
            <p:cNvSpPr/>
            <p:nvPr/>
          </p:nvSpPr>
          <p:spPr>
            <a:xfrm>
              <a:off x="5527990" y="3750678"/>
              <a:ext cx="393900" cy="393900"/>
            </a:xfrm>
            <a:prstGeom prst="ellipse">
              <a:avLst/>
            </a:prstGeom>
            <a:solidFill>
              <a:srgbClr val="FF8B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7" name="Google Shape;207;p10"/>
            <p:cNvPicPr preferRelativeResize="0"/>
            <p:nvPr/>
          </p:nvPicPr>
          <p:blipFill rotWithShape="1">
            <a:blip r:embed="rId4">
              <a:alphaModFix/>
            </a:blip>
            <a:srcRect b="3127" l="27239" r="49004" t="-3686"/>
            <a:stretch/>
          </p:blipFill>
          <p:spPr>
            <a:xfrm flipH="1">
              <a:off x="5560423" y="3788182"/>
              <a:ext cx="310550" cy="318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aramond"/>
              <a:buNone/>
              <a:defRPr b="0" i="0" sz="4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jpg"/><Relationship Id="rId4" Type="http://schemas.openxmlformats.org/officeDocument/2006/relationships/image" Target="../media/image32.jpg"/><Relationship Id="rId5" Type="http://schemas.openxmlformats.org/officeDocument/2006/relationships/image" Target="../media/image3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9.gif"/><Relationship Id="rId4" Type="http://schemas.openxmlformats.org/officeDocument/2006/relationships/image" Target="../media/image4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3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1.gif"/><Relationship Id="rId4" Type="http://schemas.openxmlformats.org/officeDocument/2006/relationships/image" Target="../media/image37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gif"/><Relationship Id="rId4" Type="http://schemas.openxmlformats.org/officeDocument/2006/relationships/image" Target="../media/image36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gif"/><Relationship Id="rId4" Type="http://schemas.openxmlformats.org/officeDocument/2006/relationships/image" Target="../media/image31.gif"/><Relationship Id="rId5" Type="http://schemas.openxmlformats.org/officeDocument/2006/relationships/image" Target="../media/image3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"/>
          <p:cNvSpPr txBox="1"/>
          <p:nvPr>
            <p:ph type="ctrTitle"/>
          </p:nvPr>
        </p:nvSpPr>
        <p:spPr>
          <a:xfrm>
            <a:off x="624425" y="2055825"/>
            <a:ext cx="54771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C49F"/>
              </a:buClr>
              <a:buSzPts val="7000"/>
              <a:buFont typeface="Garamond"/>
              <a:buNone/>
            </a:pPr>
            <a:r>
              <a:rPr lang="en-IE" sz="3600">
                <a:latin typeface="Arial"/>
                <a:ea typeface="Arial"/>
                <a:cs typeface="Arial"/>
                <a:sym typeface="Arial"/>
              </a:rPr>
              <a:t>Introduction to NLP</a:t>
            </a:r>
            <a:endParaRPr sz="3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C49F"/>
              </a:buClr>
              <a:buSzPts val="7000"/>
              <a:buFont typeface="Garamond"/>
              <a:buNone/>
            </a:pPr>
            <a:r>
              <a:rPr lang="en-IE" sz="2800">
                <a:latin typeface="Arial"/>
                <a:ea typeface="Arial"/>
                <a:cs typeface="Arial"/>
                <a:sym typeface="Arial"/>
              </a:rPr>
              <a:t>5. Sequence Models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4"/>
          <p:cNvSpPr txBox="1"/>
          <p:nvPr>
            <p:ph idx="1" type="subTitle"/>
          </p:nvPr>
        </p:nvSpPr>
        <p:spPr>
          <a:xfrm>
            <a:off x="619050" y="4408375"/>
            <a:ext cx="6679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en-IE">
                <a:latin typeface="Arial"/>
                <a:ea typeface="Arial"/>
                <a:cs typeface="Arial"/>
                <a:sym typeface="Arial"/>
              </a:rPr>
              <a:t>Dr. John McCrae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en-IE">
                <a:latin typeface="Arial"/>
                <a:ea typeface="Arial"/>
                <a:cs typeface="Arial"/>
                <a:sym typeface="Arial"/>
              </a:rPr>
              <a:t>Data Science Institute, University of Galway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Probability of a sentence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3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p(“I like green eggs”) </a:t>
            </a:r>
            <a:r>
              <a:rPr b="0" i="0" lang="en-IE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is the probability of the intersection of 4 events:</a:t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=”I”∩w</a:t>
            </a:r>
            <a:r>
              <a:rPr b="1" baseline="-25000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=”like”∩w</a:t>
            </a:r>
            <a:r>
              <a:rPr b="1" baseline="-25000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=”green”∩w</a:t>
            </a:r>
            <a:r>
              <a:rPr b="1" baseline="-25000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i="0" lang="en-IE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=”eggs”)</a:t>
            </a:r>
            <a:endParaRPr b="1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hard to estimate for long sentences</a:t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Context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037200" y="1452156"/>
            <a:ext cx="3187500" cy="894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fishing vessel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25" name="Google Shape;32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9100" y="1124744"/>
            <a:ext cx="1902602" cy="142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9097" y="2713794"/>
            <a:ext cx="1902600" cy="1426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04375" y="4302840"/>
            <a:ext cx="1812050" cy="1320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4"/>
          <p:cNvSpPr/>
          <p:nvPr/>
        </p:nvSpPr>
        <p:spPr>
          <a:xfrm>
            <a:off x="3037200" y="2930756"/>
            <a:ext cx="3187500" cy="894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blood vessel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9" name="Google Shape;329;p24"/>
          <p:cNvSpPr/>
          <p:nvPr/>
        </p:nvSpPr>
        <p:spPr>
          <a:xfrm>
            <a:off x="3117925" y="4516331"/>
            <a:ext cx="3187500" cy="894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copper vessel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5"/>
          <p:cNvSpPr txBox="1"/>
          <p:nvPr>
            <p:ph type="title"/>
          </p:nvPr>
        </p:nvSpPr>
        <p:spPr>
          <a:xfrm>
            <a:off x="838200" y="365125"/>
            <a:ext cx="10802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Probability of a sentence (language modelling)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5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Recalling the definition of conditional probability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Hence by induction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7" name="Google Shape;33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7568" y="2564904"/>
            <a:ext cx="7310585" cy="324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7568" y="4065729"/>
            <a:ext cx="6408946" cy="755427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5"/>
          <p:cNvSpPr/>
          <p:nvPr/>
        </p:nvSpPr>
        <p:spPr>
          <a:xfrm>
            <a:off x="8822725" y="4226000"/>
            <a:ext cx="3114000" cy="1492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/>
              <a:t>IMPORTANT: Note the order here. e.g.,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IE" sz="1800"/>
              <a:t>p(w</a:t>
            </a:r>
            <a:r>
              <a:rPr baseline="-25000" i="1" lang="en-IE" sz="1800"/>
              <a:t>4</a:t>
            </a:r>
            <a:r>
              <a:rPr i="1" lang="en-IE" sz="1800"/>
              <a:t>|w</a:t>
            </a:r>
            <a:r>
              <a:rPr baseline="-25000" i="1" lang="en-IE" sz="1800"/>
              <a:t>1</a:t>
            </a:r>
            <a:r>
              <a:rPr i="1" lang="en-IE" sz="1800"/>
              <a:t>w</a:t>
            </a:r>
            <a:r>
              <a:rPr baseline="-25000" i="1" lang="en-IE" sz="1800"/>
              <a:t>2</a:t>
            </a:r>
            <a:r>
              <a:rPr i="1" lang="en-IE" sz="1800"/>
              <a:t>w</a:t>
            </a:r>
            <a:r>
              <a:rPr baseline="-25000" i="1" lang="en-IE" sz="1800"/>
              <a:t>3</a:t>
            </a:r>
            <a:r>
              <a:rPr i="1" lang="en-IE" sz="1800"/>
              <a:t>)</a:t>
            </a:r>
            <a:endParaRPr i="1" sz="1800"/>
          </a:p>
        </p:txBody>
      </p:sp>
      <p:cxnSp>
        <p:nvCxnSpPr>
          <p:cNvPr id="340" name="Google Shape;340;p25"/>
          <p:cNvCxnSpPr>
            <a:stCxn id="339" idx="1"/>
            <a:endCxn id="337" idx="2"/>
          </p:cNvCxnSpPr>
          <p:nvPr/>
        </p:nvCxnSpPr>
        <p:spPr>
          <a:xfrm rot="10800000">
            <a:off x="5862960" y="2889928"/>
            <a:ext cx="3415800" cy="155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N-gram approximation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6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As seen already ‘data sparsity’ is a major issue, this is nearly impossible for long-sequences of words (n-grams)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Solution: Approximate using a fixed window of previous words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8" name="Google Shape;34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1544" y="3204460"/>
            <a:ext cx="6974928" cy="7288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6"/>
          <p:cNvGrpSpPr/>
          <p:nvPr/>
        </p:nvGrpSpPr>
        <p:grpSpPr>
          <a:xfrm>
            <a:off x="6876928" y="4007129"/>
            <a:ext cx="3178200" cy="1798123"/>
            <a:chOff x="5352600" y="4133825"/>
            <a:chExt cx="3178200" cy="1958100"/>
          </a:xfrm>
        </p:grpSpPr>
        <p:sp>
          <p:nvSpPr>
            <p:cNvPr id="350" name="Google Shape;350;p26"/>
            <p:cNvSpPr/>
            <p:nvPr/>
          </p:nvSpPr>
          <p:spPr>
            <a:xfrm>
              <a:off x="5352600" y="4910525"/>
              <a:ext cx="3178200" cy="1181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IE" sz="2000" u="none" cap="none" strike="noStrike">
                  <a:solidFill>
                    <a:srgbClr val="000000"/>
                  </a:solidFill>
                  <a:latin typeface="Ubuntu"/>
                  <a:ea typeface="Ubuntu"/>
                  <a:cs typeface="Ubuntu"/>
                  <a:sym typeface="Ubuntu"/>
                </a:rPr>
                <a:t>Look back only </a:t>
              </a:r>
              <a:r>
                <a:rPr b="0" i="1" lang="en-IE" sz="2000" u="none" cap="none" strike="noStrike">
                  <a:solidFill>
                    <a:srgbClr val="000000"/>
                  </a:solidFill>
                  <a:latin typeface="Ubuntu"/>
                  <a:ea typeface="Ubuntu"/>
                  <a:cs typeface="Ubuntu"/>
                  <a:sym typeface="Ubuntu"/>
                </a:rPr>
                <a:t>m - 1</a:t>
              </a:r>
              <a:r>
                <a:rPr b="0" i="0" lang="en-IE" sz="2000" u="none" cap="none" strike="noStrike">
                  <a:solidFill>
                    <a:srgbClr val="000000"/>
                  </a:solidFill>
                  <a:latin typeface="Ubuntu"/>
                  <a:ea typeface="Ubuntu"/>
                  <a:cs typeface="Ubuntu"/>
                  <a:sym typeface="Ubuntu"/>
                </a:rPr>
                <a:t> words</a:t>
              </a:r>
              <a:endParaRPr b="0" i="0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cxnSp>
          <p:nvCxnSpPr>
            <p:cNvPr id="351" name="Google Shape;351;p26"/>
            <p:cNvCxnSpPr>
              <a:stCxn id="350" idx="0"/>
            </p:cNvCxnSpPr>
            <p:nvPr/>
          </p:nvCxnSpPr>
          <p:spPr>
            <a:xfrm rot="10800000">
              <a:off x="6487500" y="4133825"/>
              <a:ext cx="454200" cy="776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lg" w="lg" type="stealth"/>
            </a:ln>
          </p:spPr>
        </p:cxnSp>
      </p:grpSp>
      <p:sp>
        <p:nvSpPr>
          <p:cNvPr id="352" name="Google Shape;352;p26"/>
          <p:cNvSpPr/>
          <p:nvPr/>
        </p:nvSpPr>
        <p:spPr>
          <a:xfrm>
            <a:off x="2207568" y="4151064"/>
            <a:ext cx="3111900" cy="1654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1-gram = unigram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2-gram = bigram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3-gram = trigram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4-gram = four-gram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etc.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Example corpus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7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Do you like green eggs and ham?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do not like them, Sam-I-am. 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do not like green eggs and ham.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Would you like them here </a:t>
            </a:r>
            <a:r>
              <a:rPr i="1" lang="en-IE" sz="2400"/>
              <a:t>and</a:t>
            </a: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there?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would not like them here or there. 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would not like them anywhere. 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do not like green eggs and ham. 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 do not like them Sam-I-am.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Unigram probabilities</a:t>
            </a:r>
            <a:endParaRPr/>
          </a:p>
        </p:txBody>
      </p:sp>
      <p:graphicFrame>
        <p:nvGraphicFramePr>
          <p:cNvPr id="366" name="Google Shape;366;p28"/>
          <p:cNvGraphicFramePr/>
          <p:nvPr/>
        </p:nvGraphicFramePr>
        <p:xfrm>
          <a:off x="838205" y="16908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116775"/>
                <a:gridCol w="497500"/>
                <a:gridCol w="1224125"/>
                <a:gridCol w="4904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8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anywhere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not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6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do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or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eggs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Sam-I-am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green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ham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would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I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6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you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7" name="Google Shape;367;p28"/>
          <p:cNvSpPr/>
          <p:nvPr/>
        </p:nvSpPr>
        <p:spPr>
          <a:xfrm>
            <a:off x="4301722" y="4760202"/>
            <a:ext cx="1320000" cy="792000"/>
          </a:xfrm>
          <a:prstGeom prst="roundRect">
            <a:avLst>
              <a:gd fmla="val 16667" name="adj"/>
            </a:avLst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sum=56</a:t>
            </a:r>
            <a:endParaRPr b="0" i="0" sz="1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aphicFrame>
        <p:nvGraphicFramePr>
          <p:cNvPr id="368" name="Google Shape;368;p28"/>
          <p:cNvGraphicFramePr/>
          <p:nvPr/>
        </p:nvGraphicFramePr>
        <p:xfrm>
          <a:off x="6615735" y="169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224125"/>
                <a:gridCol w="936100"/>
                <a:gridCol w="1440150"/>
                <a:gridCol w="8641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</a:t>
                      </a: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7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0.1</a:t>
                      </a: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anywhere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not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0.11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do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0.09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or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</a:t>
                      </a: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eggs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Sam-I-am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E" sz="1400" u="none" cap="none" strike="noStrike">
                          <a:solidFill>
                            <a:srgbClr val="000000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0.04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green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0.09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ham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E" sz="1400" u="none" cap="none" strike="noStrike">
                          <a:solidFill>
                            <a:srgbClr val="000000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0.04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would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I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0.11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you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E" sz="1400" u="none" cap="none" strike="noStrike">
                          <a:solidFill>
                            <a:srgbClr val="000000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0.04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Bigram counts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75" name="Google Shape;375;p29"/>
          <p:cNvGraphicFramePr/>
          <p:nvPr/>
        </p:nvGraphicFramePr>
        <p:xfrm>
          <a:off x="1898935" y="199541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423400"/>
                <a:gridCol w="382850"/>
                <a:gridCol w="1158475"/>
                <a:gridCol w="382850"/>
                <a:gridCol w="1513225"/>
                <a:gridCol w="382850"/>
              </a:tblGrid>
              <a:tr h="35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and there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here or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them Sam-I-am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and ham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I do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them 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do you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I would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them anywhere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do not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 green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would you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eggs and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 them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would not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green eggs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not like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6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you like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here and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or there</a:t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i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Bigram probabilities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0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0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50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50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50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Do not do the following. It is not correct. Why?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3" name="Google Shape;383;p30"/>
          <p:cNvPicPr preferRelativeResize="0"/>
          <p:nvPr/>
        </p:nvPicPr>
        <p:blipFill rotWithShape="1">
          <a:blip r:embed="rId3">
            <a:alphaModFix/>
          </a:blip>
          <a:srcRect b="377" l="0" r="0" t="377"/>
          <a:stretch/>
        </p:blipFill>
        <p:spPr>
          <a:xfrm>
            <a:off x="2495601" y="2348879"/>
            <a:ext cx="4968552" cy="625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0"/>
          <p:cNvPicPr preferRelativeResize="0"/>
          <p:nvPr/>
        </p:nvPicPr>
        <p:blipFill rotWithShape="1">
          <a:blip r:embed="rId4">
            <a:alphaModFix/>
          </a:blip>
          <a:srcRect b="298" l="0" r="0" t="298"/>
          <a:stretch/>
        </p:blipFill>
        <p:spPr>
          <a:xfrm>
            <a:off x="3682196" y="4005064"/>
            <a:ext cx="3155533" cy="625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Bigram probabilities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91" name="Google Shape;391;p31"/>
          <p:cNvGraphicFramePr/>
          <p:nvPr/>
        </p:nvGraphicFramePr>
        <p:xfrm>
          <a:off x="1934843" y="197911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379625"/>
                <a:gridCol w="633750"/>
                <a:gridCol w="1337200"/>
                <a:gridCol w="562050"/>
                <a:gridCol w="1741750"/>
                <a:gridCol w="6736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p(there|and)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p(or|here)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0.50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p(Sam-I-am|them)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0.40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p(ham|and)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0.75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p(do|I)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0.67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p(here|them)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0.40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p(you|do)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p(would|I)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0.33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p(anywhere|them)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p(not|do)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0.80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p(green|like)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0.38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p(you|would)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0.33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p(and|eggs)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1.00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p(them|like)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0.62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p(not|would)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0.67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p(eggs|green)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1.00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p(like|not)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1.00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p(like|you)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1.00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E"/>
                        <a:t>p(and|here)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E"/>
                        <a:t>0.50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p(there|or)</a:t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E" sz="1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1.00</a:t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Applying bigram probabilities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2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p(“would you like green eggs and ham”)</a:t>
            </a:r>
            <a:endParaRPr i="1" sz="2400" u="none" cap="none" strike="noStrike">
              <a:solidFill>
                <a:srgbClr val="3F3F3F"/>
              </a:solidFill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≅ p(“would”) × p(“you”|”would”) × p(“like”|”you”) × p(“green”|”like”) × p(“eggs”|”green”)  × p(“and”|”eggs”)  × p(“ham”|”and”)</a:t>
            </a:r>
            <a:endParaRPr i="1" sz="2400" u="none" cap="none" strike="noStrike">
              <a:solidFill>
                <a:srgbClr val="3F3F3F"/>
              </a:solidFill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= 0.0</a:t>
            </a:r>
            <a:r>
              <a:rPr i="1" lang="en-IE" sz="2400"/>
              <a:t>5</a:t>
            </a:r>
            <a:r>
              <a:rPr i="1" lang="en-IE" sz="2400" u="none" cap="none" strike="noStrike">
                <a:solidFill>
                  <a:srgbClr val="3F3F3F"/>
                </a:solidFill>
              </a:rPr>
              <a:t> × 0.33  × 1.0  × 0.38  × 1.0  × 1.0 × 0.75</a:t>
            </a:r>
            <a:endParaRPr i="1" sz="2400" u="none" cap="none" strike="noStrike">
              <a:solidFill>
                <a:srgbClr val="3F3F3F"/>
              </a:solidFill>
            </a:endParaRPr>
          </a:p>
          <a:p>
            <a:pPr indent="0" lvl="0" marL="127000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= 0.00</a:t>
            </a:r>
            <a:r>
              <a:rPr i="1" lang="en-IE" sz="2400"/>
              <a:t>47</a:t>
            </a:r>
            <a:endParaRPr i="1" sz="2400" u="none" cap="none" strike="noStrike">
              <a:solidFill>
                <a:srgbClr val="3F3F3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"/>
          <p:cNvSpPr txBox="1"/>
          <p:nvPr>
            <p:ph type="ctrTitle"/>
          </p:nvPr>
        </p:nvSpPr>
        <p:spPr>
          <a:xfrm>
            <a:off x="6779675" y="731124"/>
            <a:ext cx="5162100" cy="53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Language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Models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3"/>
          <p:cNvSpPr txBox="1"/>
          <p:nvPr>
            <p:ph type="ctrTitle"/>
          </p:nvPr>
        </p:nvSpPr>
        <p:spPr>
          <a:xfrm>
            <a:off x="6779669" y="731126"/>
            <a:ext cx="5162100" cy="22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Exercise</a:t>
            </a:r>
            <a:endParaRPr/>
          </a:p>
        </p:txBody>
      </p:sp>
      <p:sp>
        <p:nvSpPr>
          <p:cNvPr id="405" name="Google Shape;405;p33"/>
          <p:cNvSpPr txBox="1"/>
          <p:nvPr>
            <p:ph idx="1" type="subTitle"/>
          </p:nvPr>
        </p:nvSpPr>
        <p:spPr>
          <a:xfrm>
            <a:off x="6815555" y="3111500"/>
            <a:ext cx="5126100" cy="28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Spelling Correction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4"/>
          <p:cNvSpPr txBox="1"/>
          <p:nvPr>
            <p:ph type="ctrTitle"/>
          </p:nvPr>
        </p:nvSpPr>
        <p:spPr>
          <a:xfrm>
            <a:off x="6779675" y="731124"/>
            <a:ext cx="5162100" cy="53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Tagging Models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Conditional Probabilities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5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9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can express this in terms of conditional probabilities</a:t>
            </a:r>
            <a:endParaRPr b="0" i="0" sz="29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p(“I like green eggs”) = </a:t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p(“eggs”|”I like green”) ×</a:t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p(“green”|”I like”)  ×</a:t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p(“like”|”I”)  ×</a:t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p(“I”)</a:t>
            </a:r>
            <a:endParaRPr b="1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N-gram approximations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6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IE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can express this in terms of conditional probabilities</a:t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p(“I like green eggs”) ≈ 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p(“eggs”|”green”) ×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p(“green”|”like”)  ×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p(“like”|”I”)  ×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p(“I”)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7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37"/>
          <p:cNvSpPr txBox="1"/>
          <p:nvPr>
            <p:ph idx="1" type="body"/>
          </p:nvPr>
        </p:nvSpPr>
        <p:spPr>
          <a:xfrm>
            <a:off x="1117600" y="1825625"/>
            <a:ext cx="10092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10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Goal of a language model is to predict whether a sentence is in English (or another language)</a:t>
            </a:r>
            <a:endParaRPr b="0" i="0" sz="27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Syntax is important</a:t>
            </a:r>
            <a:endParaRPr sz="3000"/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Correct:		</a:t>
            </a:r>
            <a:r>
              <a:rPr b="0" i="1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Happy</a:t>
            </a:r>
            <a:r>
              <a:rPr i="1" lang="en-IE" sz="2700"/>
              <a:t> </a:t>
            </a:r>
            <a:r>
              <a:rPr b="0" i="1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children</a:t>
            </a:r>
            <a:r>
              <a:rPr i="1" lang="en-IE" sz="2700"/>
              <a:t> </a:t>
            </a:r>
            <a:r>
              <a:rPr b="0" i="1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play</a:t>
            </a:r>
            <a:r>
              <a:rPr i="1" lang="en-IE" sz="2700"/>
              <a:t>	</a:t>
            </a:r>
            <a:r>
              <a:rPr lang="en-IE" sz="2700"/>
              <a:t>(</a:t>
            </a:r>
            <a:r>
              <a:rPr b="1" lang="en-IE" sz="2700"/>
              <a:t>Adj Noun Verb)</a:t>
            </a:r>
            <a:endParaRPr b="1" i="0" sz="2700" u="none" cap="none" strike="noStrike">
              <a:solidFill>
                <a:srgbClr val="3F3F3F"/>
              </a:solidFill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7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Incorrect:	</a:t>
            </a:r>
            <a:r>
              <a:rPr i="1" lang="en-IE" sz="2700"/>
              <a:t>C</a:t>
            </a:r>
            <a:r>
              <a:rPr i="1" lang="en-IE" sz="2700"/>
              <a:t>hildren happy play</a:t>
            </a:r>
            <a:r>
              <a:rPr b="1" lang="en-IE" sz="2700"/>
              <a:t>	(Noun Adj Verb)</a:t>
            </a:r>
            <a:endParaRPr b="1" sz="2700"/>
          </a:p>
        </p:txBody>
      </p:sp>
      <p:sp>
        <p:nvSpPr>
          <p:cNvPr id="433" name="Google Shape;433;p37"/>
          <p:cNvSpPr/>
          <p:nvPr/>
        </p:nvSpPr>
        <p:spPr>
          <a:xfrm>
            <a:off x="9408368" y="5157192"/>
            <a:ext cx="2078700" cy="1146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Trees </a:t>
            </a:r>
            <a:r>
              <a:rPr lang="en-IE" sz="2000">
                <a:latin typeface="Ubuntu"/>
                <a:ea typeface="Ubuntu"/>
                <a:cs typeface="Ubuntu"/>
                <a:sym typeface="Ubuntu"/>
              </a:rPr>
              <a:t>next week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8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Tags as probabilities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8"/>
          <p:cNvSpPr txBox="1"/>
          <p:nvPr>
            <p:ph idx="1" type="body"/>
          </p:nvPr>
        </p:nvSpPr>
        <p:spPr>
          <a:xfrm>
            <a:off x="1117600" y="1825625"/>
            <a:ext cx="101019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10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9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have two kinds of events:</a:t>
            </a:r>
            <a:endParaRPr b="0" i="0" sz="29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sz="2900"/>
          </a:p>
          <a:p>
            <a:pPr indent="0" lvl="0" marL="1016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=”happy”∩w</a:t>
            </a:r>
            <a:r>
              <a:rPr b="1" baseline="-25000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2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=”children”</a:t>
            </a: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∩w</a:t>
            </a:r>
            <a:r>
              <a:rPr b="1" baseline="-25000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=”play”</a:t>
            </a:r>
            <a:endParaRPr b="1" i="0" sz="2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∩t</a:t>
            </a:r>
            <a:r>
              <a:rPr b="1" baseline="-25000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=Adj∩t</a:t>
            </a:r>
            <a:r>
              <a:rPr b="1" baseline="-25000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=Noun∩t</a:t>
            </a:r>
            <a:r>
              <a:rPr b="1" baseline="-25000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=Verb)</a:t>
            </a:r>
            <a:endParaRPr b="1" i="0" sz="2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29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0" rtl="0" algn="l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9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not possible to calculate for long sentences =&gt; Approximation</a:t>
            </a:r>
            <a:endParaRPr b="0" i="0" sz="29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 txBox="1"/>
          <p:nvPr>
            <p:ph type="title"/>
          </p:nvPr>
        </p:nvSpPr>
        <p:spPr>
          <a:xfrm>
            <a:off x="838200" y="365125"/>
            <a:ext cx="110184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lang="en-IE"/>
              <a:t>Bayes’ Law for tagging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39"/>
          <p:cNvSpPr txBox="1"/>
          <p:nvPr>
            <p:ph idx="1" type="body"/>
          </p:nvPr>
        </p:nvSpPr>
        <p:spPr>
          <a:xfrm>
            <a:off x="1117600" y="1825625"/>
            <a:ext cx="99150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=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 i="0" sz="3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0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Hidden Markov Model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40"/>
          <p:cNvSpPr txBox="1"/>
          <p:nvPr>
            <p:ph idx="1" type="body"/>
          </p:nvPr>
        </p:nvSpPr>
        <p:spPr>
          <a:xfrm>
            <a:off x="1117600" y="1825625"/>
            <a:ext cx="99804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≈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p(w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|t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×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p(t</a:t>
            </a:r>
            <a:r>
              <a:rPr b="1" baseline="-25000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i="0" lang="en-IE" sz="3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 i="0" sz="3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Hidden Markov Model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41"/>
          <p:cNvSpPr/>
          <p:nvPr/>
        </p:nvSpPr>
        <p:spPr>
          <a:xfrm>
            <a:off x="1612750" y="2653078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0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2" name="Google Shape;462;p41"/>
          <p:cNvSpPr/>
          <p:nvPr/>
        </p:nvSpPr>
        <p:spPr>
          <a:xfrm>
            <a:off x="4077596" y="2653078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3" name="Google Shape;463;p41"/>
          <p:cNvSpPr/>
          <p:nvPr/>
        </p:nvSpPr>
        <p:spPr>
          <a:xfrm>
            <a:off x="6542441" y="2653078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9100843" y="2653078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5" name="Google Shape;465;p41"/>
          <p:cNvSpPr/>
          <p:nvPr/>
        </p:nvSpPr>
        <p:spPr>
          <a:xfrm>
            <a:off x="4077596" y="4406484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6" name="Google Shape;466;p41"/>
          <p:cNvSpPr/>
          <p:nvPr/>
        </p:nvSpPr>
        <p:spPr>
          <a:xfrm>
            <a:off x="6542427" y="4406484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7" name="Google Shape;467;p41"/>
          <p:cNvSpPr/>
          <p:nvPr/>
        </p:nvSpPr>
        <p:spPr>
          <a:xfrm>
            <a:off x="9100829" y="4406484"/>
            <a:ext cx="1093500" cy="90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endParaRPr b="0" baseline="-2500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68" name="Google Shape;468;p41"/>
          <p:cNvCxnSpPr>
            <a:stCxn id="461" idx="6"/>
            <a:endCxn id="462" idx="2"/>
          </p:cNvCxnSpPr>
          <p:nvPr/>
        </p:nvCxnSpPr>
        <p:spPr>
          <a:xfrm>
            <a:off x="2706250" y="3106978"/>
            <a:ext cx="1371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469" name="Google Shape;469;p41"/>
          <p:cNvCxnSpPr>
            <a:stCxn id="462" idx="6"/>
            <a:endCxn id="463" idx="2"/>
          </p:cNvCxnSpPr>
          <p:nvPr/>
        </p:nvCxnSpPr>
        <p:spPr>
          <a:xfrm>
            <a:off x="5171096" y="3106978"/>
            <a:ext cx="1371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470" name="Google Shape;470;p41"/>
          <p:cNvCxnSpPr>
            <a:stCxn id="463" idx="6"/>
            <a:endCxn id="464" idx="2"/>
          </p:cNvCxnSpPr>
          <p:nvPr/>
        </p:nvCxnSpPr>
        <p:spPr>
          <a:xfrm>
            <a:off x="7635941" y="3106978"/>
            <a:ext cx="1464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471" name="Google Shape;471;p41"/>
          <p:cNvCxnSpPr>
            <a:stCxn id="462" idx="4"/>
            <a:endCxn id="465" idx="0"/>
          </p:cNvCxnSpPr>
          <p:nvPr/>
        </p:nvCxnSpPr>
        <p:spPr>
          <a:xfrm>
            <a:off x="4624346" y="3560878"/>
            <a:ext cx="0" cy="8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472" name="Google Shape;472;p41"/>
          <p:cNvCxnSpPr>
            <a:stCxn id="463" idx="4"/>
            <a:endCxn id="466" idx="0"/>
          </p:cNvCxnSpPr>
          <p:nvPr/>
        </p:nvCxnSpPr>
        <p:spPr>
          <a:xfrm>
            <a:off x="7089191" y="3560878"/>
            <a:ext cx="0" cy="8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473" name="Google Shape;473;p41"/>
          <p:cNvCxnSpPr>
            <a:stCxn id="464" idx="4"/>
            <a:endCxn id="467" idx="0"/>
          </p:cNvCxnSpPr>
          <p:nvPr/>
        </p:nvCxnSpPr>
        <p:spPr>
          <a:xfrm>
            <a:off x="9647593" y="3560878"/>
            <a:ext cx="0" cy="8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474" name="Google Shape;474;p41"/>
          <p:cNvSpPr/>
          <p:nvPr/>
        </p:nvSpPr>
        <p:spPr>
          <a:xfrm>
            <a:off x="2780100" y="2022725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0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5" name="Google Shape;475;p41"/>
          <p:cNvSpPr/>
          <p:nvPr/>
        </p:nvSpPr>
        <p:spPr>
          <a:xfrm>
            <a:off x="5025303" y="2004666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6" name="Google Shape;476;p41"/>
          <p:cNvSpPr/>
          <p:nvPr/>
        </p:nvSpPr>
        <p:spPr>
          <a:xfrm>
            <a:off x="7430175" y="2004666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7" name="Google Shape;477;p41"/>
          <p:cNvSpPr/>
          <p:nvPr/>
        </p:nvSpPr>
        <p:spPr>
          <a:xfrm>
            <a:off x="2780100" y="3385800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8" name="Google Shape;478;p41"/>
          <p:cNvSpPr/>
          <p:nvPr/>
        </p:nvSpPr>
        <p:spPr>
          <a:xfrm>
            <a:off x="4978509" y="3362577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9" name="Google Shape;479;p41"/>
          <p:cNvSpPr/>
          <p:nvPr/>
        </p:nvSpPr>
        <p:spPr>
          <a:xfrm>
            <a:off x="7430182" y="3362577"/>
            <a:ext cx="1756500" cy="78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p(w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|t</a:t>
            </a:r>
            <a:r>
              <a:rPr b="0" baseline="-2500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r>
              <a:rPr b="0" i="0" lang="en-IE" sz="25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5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2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Hidden Markov Model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42"/>
          <p:cNvSpPr txBox="1"/>
          <p:nvPr>
            <p:ph idx="1" type="body"/>
          </p:nvPr>
        </p:nvSpPr>
        <p:spPr>
          <a:xfrm>
            <a:off x="1117600" y="1825625"/>
            <a:ext cx="96627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3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 general form for this is:</a:t>
            </a:r>
            <a:endParaRPr b="0" i="0" sz="3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3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introduce a variable </a:t>
            </a:r>
            <a:r>
              <a:rPr b="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b="0" baseline="-25000" i="0" lang="en-IE" sz="3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en-IE" sz="3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which always has the same value (‘START’)</a:t>
            </a:r>
            <a:endParaRPr b="0" i="0" sz="3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7" name="Google Shape;48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1725" y="2793504"/>
            <a:ext cx="7000580" cy="626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Spelling correction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6"/>
          <p:cNvSpPr txBox="1"/>
          <p:nvPr>
            <p:ph idx="1" type="body"/>
          </p:nvPr>
        </p:nvSpPr>
        <p:spPr>
          <a:xfrm>
            <a:off x="-76200" y="22828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342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“I will be there in five </a:t>
            </a:r>
            <a:r>
              <a:rPr b="0" i="1" lang="en-IE" sz="2400" u="sng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minuts</a:t>
            </a:r>
            <a:r>
              <a:rPr b="0" i="1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b="0" i="1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6"/>
          <p:cNvSpPr/>
          <p:nvPr/>
        </p:nvSpPr>
        <p:spPr>
          <a:xfrm>
            <a:off x="4281876" y="4082604"/>
            <a:ext cx="1944600" cy="74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minuets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53" name="Google Shape;253;p16"/>
          <p:cNvSpPr/>
          <p:nvPr/>
        </p:nvSpPr>
        <p:spPr>
          <a:xfrm>
            <a:off x="7341376" y="4082604"/>
            <a:ext cx="1944600" cy="74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minutes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254" name="Google Shape;254;p16"/>
          <p:cNvCxnSpPr>
            <a:endCxn id="253" idx="0"/>
          </p:cNvCxnSpPr>
          <p:nvPr/>
        </p:nvCxnSpPr>
        <p:spPr>
          <a:xfrm>
            <a:off x="6475276" y="3022104"/>
            <a:ext cx="1838400" cy="1060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255" name="Google Shape;255;p16"/>
          <p:cNvCxnSpPr>
            <a:endCxn id="252" idx="0"/>
          </p:cNvCxnSpPr>
          <p:nvPr/>
        </p:nvCxnSpPr>
        <p:spPr>
          <a:xfrm flipH="1">
            <a:off x="5254176" y="3022104"/>
            <a:ext cx="1269000" cy="1060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stealth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3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lang="en-IE"/>
              <a:t>Example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94" name="Google Shape;494;p43"/>
          <p:cNvGraphicFramePr/>
          <p:nvPr/>
        </p:nvGraphicFramePr>
        <p:xfrm>
          <a:off x="593840" y="19084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220725"/>
                <a:gridCol w="1220725"/>
                <a:gridCol w="1220725"/>
              </a:tblGrid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Start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0.8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  <p:graphicFrame>
        <p:nvGraphicFramePr>
          <p:cNvPr id="495" name="Google Shape;495;p43"/>
          <p:cNvGraphicFramePr/>
          <p:nvPr/>
        </p:nvGraphicFramePr>
        <p:xfrm>
          <a:off x="5409637" y="19084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263175"/>
                <a:gridCol w="1263175"/>
                <a:gridCol w="1263175"/>
                <a:gridCol w="1263175"/>
              </a:tblGrid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John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likes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Mary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0.6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0.2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  <p:sp>
        <p:nvSpPr>
          <p:cNvPr id="496" name="Google Shape;496;p43"/>
          <p:cNvSpPr txBox="1"/>
          <p:nvPr/>
        </p:nvSpPr>
        <p:spPr>
          <a:xfrm>
            <a:off x="963025" y="4534600"/>
            <a:ext cx="1020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400">
                <a:latin typeface="Calibri"/>
                <a:ea typeface="Calibri"/>
                <a:cs typeface="Calibri"/>
                <a:sym typeface="Calibri"/>
              </a:rPr>
              <a:t>P(“John Likes Mary”, “N V N”)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400">
                <a:latin typeface="Calibri"/>
                <a:ea typeface="Calibri"/>
                <a:cs typeface="Calibri"/>
                <a:sym typeface="Calibri"/>
              </a:rPr>
              <a:t> = P(N|Start) × P(V|N) </a:t>
            </a:r>
            <a:r>
              <a:rPr lang="en-IE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× P(N|V) × P(John|N) × P(likes|V) × P(Mary|N)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0.8 × 0.6 × 0.6 × 0.4 × 0.6 × 0.4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43"/>
          <p:cNvSpPr/>
          <p:nvPr/>
        </p:nvSpPr>
        <p:spPr>
          <a:xfrm>
            <a:off x="3104413" y="2511100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3"/>
          <p:cNvSpPr/>
          <p:nvPr/>
        </p:nvSpPr>
        <p:spPr>
          <a:xfrm>
            <a:off x="1898275" y="3645225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3"/>
          <p:cNvSpPr/>
          <p:nvPr/>
        </p:nvSpPr>
        <p:spPr>
          <a:xfrm>
            <a:off x="3104425" y="3113750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3"/>
          <p:cNvSpPr/>
          <p:nvPr/>
        </p:nvSpPr>
        <p:spPr>
          <a:xfrm>
            <a:off x="6781675" y="3060150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3"/>
          <p:cNvSpPr/>
          <p:nvPr/>
        </p:nvSpPr>
        <p:spPr>
          <a:xfrm>
            <a:off x="8065375" y="2511100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3"/>
          <p:cNvSpPr/>
          <p:nvPr/>
        </p:nvSpPr>
        <p:spPr>
          <a:xfrm>
            <a:off x="9311700" y="3060150"/>
            <a:ext cx="1053300" cy="432900"/>
          </a:xfrm>
          <a:prstGeom prst="ellipse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Conditional Random Fields</a:t>
            </a:r>
            <a:endParaRPr/>
          </a:p>
        </p:txBody>
      </p:sp>
      <p:sp>
        <p:nvSpPr>
          <p:cNvPr id="509" name="Google Shape;509;p44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HMMs are limited - only look back one word at a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Let’s simplify the notation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We can use any approximations or method as follows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This general form is called a </a:t>
            </a:r>
            <a:r>
              <a:rPr b="1" lang="en-IE"/>
              <a:t>conditional random field.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0" name="Google Shape;5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613" y="2981325"/>
            <a:ext cx="620077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5063" y="4173975"/>
            <a:ext cx="5601871" cy="91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Estimating most likely tagging</a:t>
            </a:r>
            <a:endParaRPr/>
          </a:p>
        </p:txBody>
      </p:sp>
      <p:sp>
        <p:nvSpPr>
          <p:cNvPr id="518" name="Google Shape;518;p45"/>
          <p:cNvSpPr/>
          <p:nvPr/>
        </p:nvSpPr>
        <p:spPr>
          <a:xfrm>
            <a:off x="1878075" y="1469100"/>
            <a:ext cx="2596200" cy="124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900">
                <a:latin typeface="Calibri"/>
                <a:ea typeface="Calibri"/>
                <a:cs typeface="Calibri"/>
                <a:sym typeface="Calibri"/>
              </a:rPr>
              <a:t>How do we find the most likely tags for a sequence?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19" name="Google Shape;519;p45"/>
          <p:cNvGraphicFramePr/>
          <p:nvPr/>
        </p:nvGraphicFramePr>
        <p:xfrm>
          <a:off x="6681803" y="367997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220725"/>
                <a:gridCol w="1220725"/>
                <a:gridCol w="1220725"/>
              </a:tblGrid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Start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2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8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9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555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  <p:graphicFrame>
        <p:nvGraphicFramePr>
          <p:cNvPr id="520" name="Google Shape;520;p45"/>
          <p:cNvGraphicFramePr/>
          <p:nvPr/>
        </p:nvGraphicFramePr>
        <p:xfrm>
          <a:off x="5986562" y="179079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1263175"/>
                <a:gridCol w="1263175"/>
                <a:gridCol w="1263175"/>
                <a:gridCol w="1263175"/>
              </a:tblGrid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John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likes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Mary</a:t>
                      </a:r>
                      <a:endParaRPr b="1" i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V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46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N</a:t>
                      </a:r>
                      <a:endParaRPr b="1"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1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5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IE" sz="24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</a:t>
                      </a:r>
                      <a:r>
                        <a:rPr lang="en-IE" sz="24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</a:t>
                      </a:r>
                      <a:endParaRPr sz="24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  <p:sp>
        <p:nvSpPr>
          <p:cNvPr id="521" name="Google Shape;521;p45"/>
          <p:cNvSpPr txBox="1"/>
          <p:nvPr>
            <p:ph idx="1" type="body"/>
          </p:nvPr>
        </p:nvSpPr>
        <p:spPr>
          <a:xfrm>
            <a:off x="837475" y="2884200"/>
            <a:ext cx="5163600" cy="30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p(“John likes”, “N N”) = 0.</a:t>
            </a:r>
            <a:r>
              <a:rPr lang="en-IE" sz="2000"/>
              <a:t>8</a:t>
            </a:r>
            <a:r>
              <a:rPr lang="en-IE" sz="2000"/>
              <a:t>×0.1×0.5×0.5</a:t>
            </a:r>
            <a:endParaRPr sz="2000"/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p(“John likes”, “N V”) = 0.</a:t>
            </a:r>
            <a:r>
              <a:rPr lang="en-IE" sz="2000"/>
              <a:t>8</a:t>
            </a:r>
            <a:r>
              <a:rPr lang="en-IE" sz="2000"/>
              <a:t>×0.1×0.5×0.4</a:t>
            </a:r>
            <a:endParaRPr sz="2000"/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sz="2000"/>
          </a:p>
          <a:p>
            <a:pPr indent="-190500" lvl="0" marL="292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So “likes” is a N?</a:t>
            </a:r>
            <a:endParaRPr sz="2000"/>
          </a:p>
          <a:p>
            <a:pPr indent="0" lvl="0" marL="10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No!</a:t>
            </a:r>
            <a:endParaRPr sz="2000"/>
          </a:p>
          <a:p>
            <a:pPr indent="-190500" lvl="0" marL="292100" rtl="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p(“John likes Mary”, “N N N”) = 0.8×0.1×0.5×0.5×0.5×0.4</a:t>
            </a:r>
            <a:endParaRPr sz="2000"/>
          </a:p>
          <a:p>
            <a:pPr indent="-190500" lvl="0" marL="292100" rtl="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lang="en-IE" sz="2000"/>
              <a:t>p(“John likes Mary”, “N V N”) = </a:t>
            </a:r>
            <a:br>
              <a:rPr lang="en-IE" sz="2000"/>
            </a:br>
            <a:r>
              <a:rPr lang="en-IE" sz="2000"/>
              <a:t>0.8×0.1×0.5×0.4×0.9×0.4</a:t>
            </a:r>
            <a:endParaRPr sz="2000"/>
          </a:p>
        </p:txBody>
      </p:sp>
      <p:sp>
        <p:nvSpPr>
          <p:cNvPr id="522" name="Google Shape;522;p45"/>
          <p:cNvSpPr/>
          <p:nvPr/>
        </p:nvSpPr>
        <p:spPr>
          <a:xfrm>
            <a:off x="4283750" y="5426825"/>
            <a:ext cx="3476400" cy="1431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900">
                <a:latin typeface="Calibri"/>
                <a:ea typeface="Calibri"/>
                <a:cs typeface="Calibri"/>
                <a:sym typeface="Calibri"/>
              </a:rPr>
              <a:t>The most likely subsequence is </a:t>
            </a:r>
            <a:r>
              <a:rPr b="1" lang="en-IE" sz="1900">
                <a:latin typeface="Calibri"/>
                <a:ea typeface="Calibri"/>
                <a:cs typeface="Calibri"/>
                <a:sym typeface="Calibri"/>
              </a:rPr>
              <a:t>not </a:t>
            </a:r>
            <a:r>
              <a:rPr lang="en-IE" sz="1900">
                <a:latin typeface="Calibri"/>
                <a:ea typeface="Calibri"/>
                <a:cs typeface="Calibri"/>
                <a:sym typeface="Calibri"/>
              </a:rPr>
              <a:t>necessarily part of the most likely full sequence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6"/>
          <p:cNvSpPr txBox="1"/>
          <p:nvPr>
            <p:ph type="title"/>
          </p:nvPr>
        </p:nvSpPr>
        <p:spPr>
          <a:xfrm>
            <a:off x="1117600" y="365125"/>
            <a:ext cx="140208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3700"/>
              <a:buFont typeface="Calibri"/>
              <a:buNone/>
            </a:pPr>
            <a:r>
              <a:rPr lang="en-IE"/>
              <a:t>Find the best tagging (brute force)</a:t>
            </a:r>
            <a:r>
              <a:rPr b="0" i="0" lang="en-IE" sz="37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37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46"/>
          <p:cNvSpPr txBox="1"/>
          <p:nvPr>
            <p:ph idx="1" type="body"/>
          </p:nvPr>
        </p:nvSpPr>
        <p:spPr>
          <a:xfrm>
            <a:off x="2093700" y="1825925"/>
            <a:ext cx="71451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200" lIns="76200" spcFirstLastPara="1" rIns="76200" wrap="square" tIns="76200">
            <a:noAutofit/>
          </a:bodyPr>
          <a:lstStyle/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0" i="0" lang="en-IE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</a:t>
            </a:r>
            <a:r>
              <a:rPr b="0" i="1" lang="en-IE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S={V,N}, </a:t>
            </a:r>
            <a:r>
              <a:rPr b="0" i="0" lang="en-IE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what is the most likely tagging of “cats drink”?</a:t>
            </a:r>
            <a:endParaRPr b="0" i="0" sz="20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t/>
            </a:r>
            <a:endParaRPr sz="2000"/>
          </a:p>
          <a:p>
            <a:pPr indent="-190500" lvl="0" marL="2921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300"/>
              <a:buFont typeface="Arial"/>
              <a:buNone/>
            </a:pPr>
            <a:r>
              <a:rPr b="1" i="0" lang="en-IE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p(N,N,cats,drink) = p(N|Start) × p(N|N) × p(cats|N) × p(drink|N)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30" name="Google Shape;530;p46"/>
          <p:cNvGraphicFramePr/>
          <p:nvPr/>
        </p:nvGraphicFramePr>
        <p:xfrm>
          <a:off x="2476500" y="2976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{D38510A2-96D3-4FE9-9EEA-02DC3DB3D93A}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p(N,N,cats,drink)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0.023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p(N,V,</a:t>
                      </a:r>
                      <a:r>
                        <a:rPr lang="en-IE" sz="1900" u="none" cap="none" strike="noStrike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cats,drink</a:t>
                      </a: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)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0.034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p(V,N,</a:t>
                      </a:r>
                      <a:r>
                        <a:rPr lang="en-IE" sz="1900" u="none" cap="none" strike="noStrike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cats,drink</a:t>
                      </a: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)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0.017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p(V,V,</a:t>
                      </a:r>
                      <a:r>
                        <a:rPr lang="en-IE" sz="1900" u="none" cap="none" strike="noStrike">
                          <a:solidFill>
                            <a:schemeClr val="dk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cats,drink</a:t>
                      </a: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)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-IE" sz="1900" u="none" cap="none" strike="noStrike">
                          <a:latin typeface="Ubuntu"/>
                          <a:ea typeface="Ubuntu"/>
                          <a:cs typeface="Ubuntu"/>
                          <a:sym typeface="Ubuntu"/>
                        </a:rPr>
                        <a:t>0.021</a:t>
                      </a:r>
                      <a:endParaRPr sz="1900" u="none" cap="none" strike="noStrike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  <p:sp>
        <p:nvSpPr>
          <p:cNvPr id="531" name="Google Shape;531;p46"/>
          <p:cNvSpPr/>
          <p:nvPr/>
        </p:nvSpPr>
        <p:spPr>
          <a:xfrm>
            <a:off x="9040602" y="4581128"/>
            <a:ext cx="2168100" cy="105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Complexity is </a:t>
            </a:r>
            <a:r>
              <a:rPr b="0" i="0" lang="en-IE" sz="2000" u="none" cap="none" strike="noStrike">
                <a:solidFill>
                  <a:srgbClr val="000000"/>
                </a:solidFill>
                <a:latin typeface="Pinyon Script"/>
                <a:ea typeface="Pinyon Script"/>
                <a:cs typeface="Pinyon Script"/>
                <a:sym typeface="Pinyon Script"/>
              </a:rPr>
              <a:t>O</a:t>
            </a: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(TN</a:t>
            </a:r>
            <a:r>
              <a:rPr b="0" baseline="3000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b="0" i="0" lang="en-IE" sz="20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)</a:t>
            </a:r>
            <a:endParaRPr b="0" i="0" sz="20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Solving HMMs and CRFs</a:t>
            </a:r>
            <a:endParaRPr/>
          </a:p>
        </p:txBody>
      </p:sp>
      <p:sp>
        <p:nvSpPr>
          <p:cNvPr id="538" name="Google Shape;538;p47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 sz="3000"/>
              <a:t>Viterbi and dynamic programming are used to solve these models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 sz="3000"/>
              <a:t>Polynomial time (for HMMs and many CRFs)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 sz="3000"/>
              <a:t>These are trained (probability inference) on tagged corpora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8"/>
          <p:cNvSpPr txBox="1"/>
          <p:nvPr>
            <p:ph type="ctrTitle"/>
          </p:nvPr>
        </p:nvSpPr>
        <p:spPr>
          <a:xfrm>
            <a:off x="6779669" y="731126"/>
            <a:ext cx="5162100" cy="22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Exercise</a:t>
            </a:r>
            <a:endParaRPr/>
          </a:p>
        </p:txBody>
      </p:sp>
      <p:sp>
        <p:nvSpPr>
          <p:cNvPr id="545" name="Google Shape;545;p48"/>
          <p:cNvSpPr txBox="1"/>
          <p:nvPr>
            <p:ph idx="1" type="subTitle"/>
          </p:nvPr>
        </p:nvSpPr>
        <p:spPr>
          <a:xfrm>
            <a:off x="6815555" y="3111500"/>
            <a:ext cx="5126100" cy="28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Part-of-speech tagging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9"/>
          <p:cNvSpPr txBox="1"/>
          <p:nvPr>
            <p:ph type="ctrTitle"/>
          </p:nvPr>
        </p:nvSpPr>
        <p:spPr>
          <a:xfrm>
            <a:off x="6779675" y="731124"/>
            <a:ext cx="5162100" cy="53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Applications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5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Single-word classifiers</a:t>
            </a:r>
            <a:endParaRPr/>
          </a:p>
        </p:txBody>
      </p:sp>
      <p:sp>
        <p:nvSpPr>
          <p:cNvPr id="558" name="Google Shape;558;p50"/>
          <p:cNvSpPr/>
          <p:nvPr/>
        </p:nvSpPr>
        <p:spPr>
          <a:xfrm>
            <a:off x="953675" y="37843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3100"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latin typeface="Calibri"/>
                <a:ea typeface="Calibri"/>
                <a:cs typeface="Calibri"/>
                <a:sym typeface="Calibri"/>
              </a:rPr>
              <a:t>n-2</a:t>
            </a:r>
            <a:endParaRPr baseline="-25000" sz="3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50"/>
          <p:cNvSpPr/>
          <p:nvPr/>
        </p:nvSpPr>
        <p:spPr>
          <a:xfrm>
            <a:off x="2847450" y="37843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n-1</a:t>
            </a:r>
            <a:endParaRPr/>
          </a:p>
        </p:txBody>
      </p:sp>
      <p:sp>
        <p:nvSpPr>
          <p:cNvPr id="560" name="Google Shape;560;p50"/>
          <p:cNvSpPr/>
          <p:nvPr/>
        </p:nvSpPr>
        <p:spPr>
          <a:xfrm>
            <a:off x="4741225" y="37843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/>
          </a:p>
        </p:txBody>
      </p:sp>
      <p:sp>
        <p:nvSpPr>
          <p:cNvPr id="561" name="Google Shape;561;p50"/>
          <p:cNvSpPr/>
          <p:nvPr/>
        </p:nvSpPr>
        <p:spPr>
          <a:xfrm>
            <a:off x="6635000" y="37843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n+1</a:t>
            </a:r>
            <a:endParaRPr/>
          </a:p>
        </p:txBody>
      </p:sp>
      <p:sp>
        <p:nvSpPr>
          <p:cNvPr id="562" name="Google Shape;562;p50"/>
          <p:cNvSpPr/>
          <p:nvPr/>
        </p:nvSpPr>
        <p:spPr>
          <a:xfrm>
            <a:off x="8528775" y="37843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n+2</a:t>
            </a:r>
            <a:endParaRPr/>
          </a:p>
        </p:txBody>
      </p:sp>
      <p:sp>
        <p:nvSpPr>
          <p:cNvPr id="563" name="Google Shape;563;p50"/>
          <p:cNvSpPr/>
          <p:nvPr/>
        </p:nvSpPr>
        <p:spPr>
          <a:xfrm>
            <a:off x="4418725" y="1690825"/>
            <a:ext cx="2103600" cy="953700"/>
          </a:xfrm>
          <a:prstGeom prst="roundRect">
            <a:avLst>
              <a:gd fmla="val 16667" name="adj"/>
            </a:avLst>
          </a:prstGeom>
          <a:solidFill>
            <a:srgbClr val="39818D">
              <a:alpha val="745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Independent Classifier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4" name="Google Shape;564;p50"/>
          <p:cNvCxnSpPr>
            <a:stCxn id="558" idx="0"/>
            <a:endCxn id="563" idx="2"/>
          </p:cNvCxnSpPr>
          <p:nvPr/>
        </p:nvCxnSpPr>
        <p:spPr>
          <a:xfrm rot="-5400000">
            <a:off x="3006875" y="1320700"/>
            <a:ext cx="1139700" cy="3787500"/>
          </a:xfrm>
          <a:prstGeom prst="curvedConnector3">
            <a:avLst>
              <a:gd fmla="val 50003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50"/>
          <p:cNvCxnSpPr>
            <a:stCxn id="559" idx="0"/>
            <a:endCxn id="563" idx="2"/>
          </p:cNvCxnSpPr>
          <p:nvPr/>
        </p:nvCxnSpPr>
        <p:spPr>
          <a:xfrm rot="-5400000">
            <a:off x="3953850" y="2267500"/>
            <a:ext cx="1139700" cy="1893900"/>
          </a:xfrm>
          <a:prstGeom prst="curvedConnector3">
            <a:avLst>
              <a:gd fmla="val 50003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50"/>
          <p:cNvCxnSpPr>
            <a:stCxn id="560" idx="0"/>
            <a:endCxn id="563" idx="2"/>
          </p:cNvCxnSpPr>
          <p:nvPr/>
        </p:nvCxnSpPr>
        <p:spPr>
          <a:xfrm rot="-5400000">
            <a:off x="4900975" y="3214150"/>
            <a:ext cx="1139700" cy="600"/>
          </a:xfrm>
          <a:prstGeom prst="curvedConnector3">
            <a:avLst>
              <a:gd fmla="val 50003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50"/>
          <p:cNvCxnSpPr>
            <a:stCxn id="561" idx="0"/>
            <a:endCxn id="563" idx="2"/>
          </p:cNvCxnSpPr>
          <p:nvPr/>
        </p:nvCxnSpPr>
        <p:spPr>
          <a:xfrm flipH="1" rot="5400000">
            <a:off x="5847500" y="2267500"/>
            <a:ext cx="1139700" cy="1893900"/>
          </a:xfrm>
          <a:prstGeom prst="curvedConnector3">
            <a:avLst>
              <a:gd fmla="val 50003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50"/>
          <p:cNvCxnSpPr>
            <a:stCxn id="562" idx="0"/>
            <a:endCxn id="563" idx="2"/>
          </p:cNvCxnSpPr>
          <p:nvPr/>
        </p:nvCxnSpPr>
        <p:spPr>
          <a:xfrm flipH="1" rot="5400000">
            <a:off x="6794475" y="1320700"/>
            <a:ext cx="1139700" cy="3787500"/>
          </a:xfrm>
          <a:prstGeom prst="curvedConnector3">
            <a:avLst>
              <a:gd fmla="val 50003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9" name="Google Shape;569;p50"/>
          <p:cNvSpPr/>
          <p:nvPr/>
        </p:nvSpPr>
        <p:spPr>
          <a:xfrm>
            <a:off x="8528775" y="280475"/>
            <a:ext cx="3130200" cy="325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Alternative is to use an individual classifier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Pros: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Low complexity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Cons: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Independent results may be inconsistent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Needs more context (expensive)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50"/>
          <p:cNvSpPr/>
          <p:nvPr/>
        </p:nvSpPr>
        <p:spPr>
          <a:xfrm>
            <a:off x="8760675" y="5142325"/>
            <a:ext cx="3047976" cy="1411776"/>
          </a:xfrm>
          <a:prstGeom prst="irregularSeal2">
            <a:avLst/>
          </a:prstGeom>
          <a:solidFill>
            <a:srgbClr val="52D0B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Transformers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Recurrent Models</a:t>
            </a:r>
            <a:endParaRPr/>
          </a:p>
        </p:txBody>
      </p:sp>
      <p:sp>
        <p:nvSpPr>
          <p:cNvPr id="577" name="Google Shape;577;p51"/>
          <p:cNvSpPr/>
          <p:nvPr/>
        </p:nvSpPr>
        <p:spPr>
          <a:xfrm>
            <a:off x="5012350" y="4775375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/>
          </a:p>
        </p:txBody>
      </p:sp>
      <p:sp>
        <p:nvSpPr>
          <p:cNvPr id="578" name="Google Shape;578;p51"/>
          <p:cNvSpPr/>
          <p:nvPr/>
        </p:nvSpPr>
        <p:spPr>
          <a:xfrm>
            <a:off x="4690150" y="3251788"/>
            <a:ext cx="2103600" cy="953700"/>
          </a:xfrm>
          <a:prstGeom prst="roundRect">
            <a:avLst>
              <a:gd fmla="val 16667" name="adj"/>
            </a:avLst>
          </a:prstGeom>
          <a:solidFill>
            <a:srgbClr val="39818D">
              <a:alpha val="745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Classifier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9" name="Google Shape;579;p51"/>
          <p:cNvCxnSpPr>
            <a:stCxn id="577" idx="0"/>
            <a:endCxn id="578" idx="2"/>
          </p:cNvCxnSpPr>
          <p:nvPr/>
        </p:nvCxnSpPr>
        <p:spPr>
          <a:xfrm rot="-5400000">
            <a:off x="5456950" y="4490075"/>
            <a:ext cx="570000" cy="600"/>
          </a:xfrm>
          <a:prstGeom prst="curvedConnector3">
            <a:avLst>
              <a:gd fmla="val 4999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0" name="Google Shape;580;p51"/>
          <p:cNvSpPr/>
          <p:nvPr/>
        </p:nvSpPr>
        <p:spPr>
          <a:xfrm>
            <a:off x="4844050" y="1916675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Tag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51"/>
          <p:cNvSpPr/>
          <p:nvPr/>
        </p:nvSpPr>
        <p:spPr>
          <a:xfrm>
            <a:off x="7483450" y="3364750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Context</a:t>
            </a: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2" name="Google Shape;582;p51"/>
          <p:cNvCxnSpPr>
            <a:stCxn id="578" idx="0"/>
            <a:endCxn id="580" idx="4"/>
          </p:cNvCxnSpPr>
          <p:nvPr/>
        </p:nvCxnSpPr>
        <p:spPr>
          <a:xfrm rot="-5400000">
            <a:off x="5438650" y="2947888"/>
            <a:ext cx="607200" cy="600"/>
          </a:xfrm>
          <a:prstGeom prst="curvedConnector3">
            <a:avLst>
              <a:gd fmla="val 5000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" name="Google Shape;583;p51"/>
          <p:cNvCxnSpPr>
            <a:endCxn id="581" idx="2"/>
          </p:cNvCxnSpPr>
          <p:nvPr/>
        </p:nvCxnSpPr>
        <p:spPr>
          <a:xfrm>
            <a:off x="6793750" y="3728050"/>
            <a:ext cx="689700" cy="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4" name="Google Shape;584;p51"/>
          <p:cNvSpPr/>
          <p:nvPr/>
        </p:nvSpPr>
        <p:spPr>
          <a:xfrm>
            <a:off x="-304225" y="4775375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n-1</a:t>
            </a:r>
            <a:endParaRPr/>
          </a:p>
        </p:txBody>
      </p:sp>
      <p:sp>
        <p:nvSpPr>
          <p:cNvPr id="585" name="Google Shape;585;p51"/>
          <p:cNvSpPr/>
          <p:nvPr/>
        </p:nvSpPr>
        <p:spPr>
          <a:xfrm>
            <a:off x="-626425" y="3251788"/>
            <a:ext cx="2103600" cy="953700"/>
          </a:xfrm>
          <a:prstGeom prst="roundRect">
            <a:avLst>
              <a:gd fmla="val 16667" name="adj"/>
            </a:avLst>
          </a:prstGeom>
          <a:solidFill>
            <a:srgbClr val="39818D">
              <a:alpha val="745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Classifier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6" name="Google Shape;586;p51"/>
          <p:cNvCxnSpPr>
            <a:stCxn id="584" idx="0"/>
            <a:endCxn id="585" idx="2"/>
          </p:cNvCxnSpPr>
          <p:nvPr/>
        </p:nvCxnSpPr>
        <p:spPr>
          <a:xfrm rot="-5400000">
            <a:off x="140375" y="4490075"/>
            <a:ext cx="570000" cy="600"/>
          </a:xfrm>
          <a:prstGeom prst="curvedConnector3">
            <a:avLst>
              <a:gd fmla="val 4999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7" name="Google Shape;587;p51"/>
          <p:cNvSpPr/>
          <p:nvPr/>
        </p:nvSpPr>
        <p:spPr>
          <a:xfrm>
            <a:off x="-472525" y="1916675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Tag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51"/>
          <p:cNvSpPr/>
          <p:nvPr/>
        </p:nvSpPr>
        <p:spPr>
          <a:xfrm>
            <a:off x="2166875" y="3364750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Context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9" name="Google Shape;589;p51"/>
          <p:cNvCxnSpPr>
            <a:stCxn id="585" idx="0"/>
            <a:endCxn id="587" idx="4"/>
          </p:cNvCxnSpPr>
          <p:nvPr/>
        </p:nvCxnSpPr>
        <p:spPr>
          <a:xfrm rot="-5400000">
            <a:off x="122075" y="2947888"/>
            <a:ext cx="607200" cy="600"/>
          </a:xfrm>
          <a:prstGeom prst="curvedConnector3">
            <a:avLst>
              <a:gd fmla="val 5000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0" name="Google Shape;590;p51"/>
          <p:cNvCxnSpPr>
            <a:endCxn id="588" idx="2"/>
          </p:cNvCxnSpPr>
          <p:nvPr/>
        </p:nvCxnSpPr>
        <p:spPr>
          <a:xfrm>
            <a:off x="1477175" y="3728050"/>
            <a:ext cx="689700" cy="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51"/>
          <p:cNvSpPr/>
          <p:nvPr/>
        </p:nvSpPr>
        <p:spPr>
          <a:xfrm>
            <a:off x="10482825" y="4777600"/>
            <a:ext cx="1458600" cy="888300"/>
          </a:xfrm>
          <a:prstGeom prst="rect">
            <a:avLst/>
          </a:prstGeom>
          <a:solidFill>
            <a:srgbClr val="B0DD46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lang="en-IE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n+1</a:t>
            </a:r>
            <a:endParaRPr/>
          </a:p>
        </p:txBody>
      </p:sp>
      <p:sp>
        <p:nvSpPr>
          <p:cNvPr id="592" name="Google Shape;592;p51"/>
          <p:cNvSpPr/>
          <p:nvPr/>
        </p:nvSpPr>
        <p:spPr>
          <a:xfrm>
            <a:off x="10160625" y="3254013"/>
            <a:ext cx="2103600" cy="953700"/>
          </a:xfrm>
          <a:prstGeom prst="roundRect">
            <a:avLst>
              <a:gd fmla="val 16667" name="adj"/>
            </a:avLst>
          </a:prstGeom>
          <a:solidFill>
            <a:srgbClr val="39818D">
              <a:alpha val="745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Classifier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3" name="Google Shape;593;p51"/>
          <p:cNvCxnSpPr>
            <a:stCxn id="591" idx="0"/>
            <a:endCxn id="592" idx="2"/>
          </p:cNvCxnSpPr>
          <p:nvPr/>
        </p:nvCxnSpPr>
        <p:spPr>
          <a:xfrm rot="-5400000">
            <a:off x="10927425" y="4492300"/>
            <a:ext cx="570000" cy="600"/>
          </a:xfrm>
          <a:prstGeom prst="curvedConnector3">
            <a:avLst>
              <a:gd fmla="val 4999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4" name="Google Shape;594;p51"/>
          <p:cNvSpPr/>
          <p:nvPr/>
        </p:nvSpPr>
        <p:spPr>
          <a:xfrm>
            <a:off x="10314525" y="1918900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Tag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51"/>
          <p:cNvSpPr/>
          <p:nvPr/>
        </p:nvSpPr>
        <p:spPr>
          <a:xfrm>
            <a:off x="12953925" y="3443175"/>
            <a:ext cx="1795200" cy="727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800">
                <a:latin typeface="Calibri"/>
                <a:ea typeface="Calibri"/>
                <a:cs typeface="Calibri"/>
                <a:sym typeface="Calibri"/>
              </a:rPr>
              <a:t>Context Prediction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6" name="Google Shape;596;p51"/>
          <p:cNvCxnSpPr>
            <a:stCxn id="592" idx="0"/>
            <a:endCxn id="594" idx="4"/>
          </p:cNvCxnSpPr>
          <p:nvPr/>
        </p:nvCxnSpPr>
        <p:spPr>
          <a:xfrm rot="-5400000">
            <a:off x="10909125" y="2950113"/>
            <a:ext cx="607200" cy="600"/>
          </a:xfrm>
          <a:prstGeom prst="curvedConnector3">
            <a:avLst>
              <a:gd fmla="val 5000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" name="Google Shape;597;p51"/>
          <p:cNvCxnSpPr>
            <a:endCxn id="595" idx="2"/>
          </p:cNvCxnSpPr>
          <p:nvPr/>
        </p:nvCxnSpPr>
        <p:spPr>
          <a:xfrm>
            <a:off x="12264225" y="3806475"/>
            <a:ext cx="689700" cy="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8" name="Google Shape;598;p51"/>
          <p:cNvCxnSpPr>
            <a:stCxn id="588" idx="6"/>
            <a:endCxn id="578" idx="1"/>
          </p:cNvCxnSpPr>
          <p:nvPr/>
        </p:nvCxnSpPr>
        <p:spPr>
          <a:xfrm>
            <a:off x="3962075" y="3728650"/>
            <a:ext cx="728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9" name="Google Shape;599;p51"/>
          <p:cNvCxnSpPr>
            <a:stCxn id="581" idx="6"/>
            <a:endCxn id="592" idx="1"/>
          </p:cNvCxnSpPr>
          <p:nvPr/>
        </p:nvCxnSpPr>
        <p:spPr>
          <a:xfrm>
            <a:off x="9278650" y="3728650"/>
            <a:ext cx="8820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51"/>
          <p:cNvSpPr/>
          <p:nvPr/>
        </p:nvSpPr>
        <p:spPr>
          <a:xfrm>
            <a:off x="6204725" y="4600025"/>
            <a:ext cx="4715712" cy="2183166"/>
          </a:xfrm>
          <a:prstGeom prst="irregularSeal2">
            <a:avLst/>
          </a:prstGeom>
          <a:solidFill>
            <a:srgbClr val="52D0B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More on this in three weeks!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5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Error Detection</a:t>
            </a:r>
            <a:endParaRPr/>
          </a:p>
        </p:txBody>
      </p:sp>
      <p:sp>
        <p:nvSpPr>
          <p:cNvPr id="607" name="Google Shape;607;p52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We can use tagging to find spelling/grammar errors</a:t>
            </a:r>
            <a:endParaRPr/>
          </a:p>
        </p:txBody>
      </p:sp>
      <p:sp>
        <p:nvSpPr>
          <p:cNvPr id="608" name="Google Shape;608;p52"/>
          <p:cNvSpPr txBox="1"/>
          <p:nvPr>
            <p:ph idx="1" type="body"/>
          </p:nvPr>
        </p:nvSpPr>
        <p:spPr>
          <a:xfrm>
            <a:off x="791450" y="4590700"/>
            <a:ext cx="105156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Is          </a:t>
            </a:r>
            <a:r>
              <a:rPr lang="en-IE"/>
              <a:t>thsi          really           correctly?</a:t>
            </a:r>
            <a:endParaRPr/>
          </a:p>
        </p:txBody>
      </p:sp>
      <p:sp>
        <p:nvSpPr>
          <p:cNvPr id="609" name="Google Shape;609;p52"/>
          <p:cNvSpPr/>
          <p:nvPr/>
        </p:nvSpPr>
        <p:spPr>
          <a:xfrm>
            <a:off x="3010575" y="397360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OK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52"/>
          <p:cNvSpPr/>
          <p:nvPr/>
        </p:nvSpPr>
        <p:spPr>
          <a:xfrm>
            <a:off x="4147500" y="3973600"/>
            <a:ext cx="11163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Misspelled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52"/>
          <p:cNvSpPr/>
          <p:nvPr/>
        </p:nvSpPr>
        <p:spPr>
          <a:xfrm>
            <a:off x="5586500" y="397360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OK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52"/>
          <p:cNvSpPr/>
          <p:nvPr/>
        </p:nvSpPr>
        <p:spPr>
          <a:xfrm>
            <a:off x="7253975" y="3973600"/>
            <a:ext cx="16830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Ungrammatical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Spelling correction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4072" y="1268760"/>
            <a:ext cx="10106462" cy="4392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Named Entity Recognition</a:t>
            </a:r>
            <a:endParaRPr/>
          </a:p>
        </p:txBody>
      </p:sp>
      <p:sp>
        <p:nvSpPr>
          <p:cNvPr id="619" name="Google Shape;619;p53"/>
          <p:cNvSpPr txBox="1"/>
          <p:nvPr>
            <p:ph idx="1" type="body"/>
          </p:nvPr>
        </p:nvSpPr>
        <p:spPr>
          <a:xfrm>
            <a:off x="791450" y="4590700"/>
            <a:ext cx="10515600" cy="8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Hong     Kong      where     Evergrande     has     its     main     listing</a:t>
            </a:r>
            <a:endParaRPr/>
          </a:p>
        </p:txBody>
      </p:sp>
      <p:sp>
        <p:nvSpPr>
          <p:cNvPr id="620" name="Google Shape;620;p53"/>
          <p:cNvSpPr/>
          <p:nvPr/>
        </p:nvSpPr>
        <p:spPr>
          <a:xfrm>
            <a:off x="129025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B-Loc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53"/>
          <p:cNvSpPr/>
          <p:nvPr/>
        </p:nvSpPr>
        <p:spPr>
          <a:xfrm>
            <a:off x="24804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-Loc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53"/>
          <p:cNvSpPr/>
          <p:nvPr/>
        </p:nvSpPr>
        <p:spPr>
          <a:xfrm>
            <a:off x="37828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53"/>
          <p:cNvSpPr/>
          <p:nvPr/>
        </p:nvSpPr>
        <p:spPr>
          <a:xfrm>
            <a:off x="53844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B-Org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53"/>
          <p:cNvSpPr/>
          <p:nvPr/>
        </p:nvSpPr>
        <p:spPr>
          <a:xfrm>
            <a:off x="67990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53"/>
          <p:cNvSpPr/>
          <p:nvPr/>
        </p:nvSpPr>
        <p:spPr>
          <a:xfrm>
            <a:off x="777425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53"/>
          <p:cNvSpPr/>
          <p:nvPr/>
        </p:nvSpPr>
        <p:spPr>
          <a:xfrm>
            <a:off x="874942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53"/>
          <p:cNvSpPr/>
          <p:nvPr/>
        </p:nvSpPr>
        <p:spPr>
          <a:xfrm>
            <a:off x="987420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53"/>
          <p:cNvSpPr txBox="1"/>
          <p:nvPr>
            <p:ph idx="1" type="body"/>
          </p:nvPr>
        </p:nvSpPr>
        <p:spPr>
          <a:xfrm>
            <a:off x="589425" y="1592250"/>
            <a:ext cx="105156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IE"/>
              <a:t>Named entity recognition</a:t>
            </a:r>
            <a:r>
              <a:rPr lang="en-IE"/>
              <a:t> identifies places, people, organizations and dates in text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Annotated with IOB annotation (I=In NE, O=Out of NE, B=Begin of NE)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5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Sequence Generation</a:t>
            </a:r>
            <a:endParaRPr/>
          </a:p>
        </p:txBody>
      </p:sp>
      <p:sp>
        <p:nvSpPr>
          <p:cNvPr id="635" name="Google Shape;635;p54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We can also generate text… use the next word as the tag!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We then repeatedly generate the next word based on the prediction.</a:t>
            </a:r>
            <a:endParaRPr/>
          </a:p>
        </p:txBody>
      </p:sp>
      <p:sp>
        <p:nvSpPr>
          <p:cNvPr id="636" name="Google Shape;636;p54"/>
          <p:cNvSpPr txBox="1"/>
          <p:nvPr>
            <p:ph idx="1" type="body"/>
          </p:nvPr>
        </p:nvSpPr>
        <p:spPr>
          <a:xfrm>
            <a:off x="791450" y="4590700"/>
            <a:ext cx="105156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Hong     Kong      where     Evergrande     has     its     main     listing</a:t>
            </a:r>
            <a:endParaRPr/>
          </a:p>
        </p:txBody>
      </p:sp>
      <p:sp>
        <p:nvSpPr>
          <p:cNvPr id="637" name="Google Shape;637;p54"/>
          <p:cNvSpPr/>
          <p:nvPr/>
        </p:nvSpPr>
        <p:spPr>
          <a:xfrm>
            <a:off x="129025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Kong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54"/>
          <p:cNvSpPr/>
          <p:nvPr/>
        </p:nvSpPr>
        <p:spPr>
          <a:xfrm>
            <a:off x="24804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where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54"/>
          <p:cNvSpPr/>
          <p:nvPr/>
        </p:nvSpPr>
        <p:spPr>
          <a:xfrm>
            <a:off x="37828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200">
                <a:latin typeface="Calibri"/>
                <a:ea typeface="Calibri"/>
                <a:cs typeface="Calibri"/>
                <a:sym typeface="Calibri"/>
              </a:rPr>
              <a:t>Evergrande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54"/>
          <p:cNvSpPr/>
          <p:nvPr/>
        </p:nvSpPr>
        <p:spPr>
          <a:xfrm>
            <a:off x="53844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has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54"/>
          <p:cNvSpPr/>
          <p:nvPr/>
        </p:nvSpPr>
        <p:spPr>
          <a:xfrm>
            <a:off x="679907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its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54"/>
          <p:cNvSpPr/>
          <p:nvPr/>
        </p:nvSpPr>
        <p:spPr>
          <a:xfrm>
            <a:off x="777425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main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54"/>
          <p:cNvSpPr/>
          <p:nvPr/>
        </p:nvSpPr>
        <p:spPr>
          <a:xfrm>
            <a:off x="8749425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listing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54"/>
          <p:cNvSpPr/>
          <p:nvPr/>
        </p:nvSpPr>
        <p:spPr>
          <a:xfrm>
            <a:off x="9874200" y="3926850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&lt;/s&gt;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Machine Translation</a:t>
            </a:r>
            <a:endParaRPr/>
          </a:p>
        </p:txBody>
      </p:sp>
      <p:sp>
        <p:nvSpPr>
          <p:cNvPr id="651" name="Google Shape;651;p55"/>
          <p:cNvSpPr txBox="1"/>
          <p:nvPr>
            <p:ph idx="1" type="body"/>
          </p:nvPr>
        </p:nvSpPr>
        <p:spPr>
          <a:xfrm>
            <a:off x="791450" y="4590700"/>
            <a:ext cx="8352600" cy="10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Translation          is          hard      @@DE@@</a:t>
            </a:r>
            <a:endParaRPr/>
          </a:p>
        </p:txBody>
      </p:sp>
      <p:sp>
        <p:nvSpPr>
          <p:cNvPr id="652" name="Google Shape;652;p55"/>
          <p:cNvSpPr txBox="1"/>
          <p:nvPr>
            <p:ph idx="1" type="body"/>
          </p:nvPr>
        </p:nvSpPr>
        <p:spPr>
          <a:xfrm>
            <a:off x="838200" y="1825625"/>
            <a:ext cx="10515600" cy="17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/>
              <a:t>This can gives us a (simple) model for machine translation</a:t>
            </a:r>
            <a:endParaRPr/>
          </a:p>
        </p:txBody>
      </p:sp>
      <p:sp>
        <p:nvSpPr>
          <p:cNvPr id="653" name="Google Shape;653;p55"/>
          <p:cNvSpPr/>
          <p:nvPr/>
        </p:nvSpPr>
        <p:spPr>
          <a:xfrm>
            <a:off x="2178475" y="4076425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is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55"/>
          <p:cNvSpPr/>
          <p:nvPr/>
        </p:nvSpPr>
        <p:spPr>
          <a:xfrm>
            <a:off x="3864250" y="4076425"/>
            <a:ext cx="9255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hard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55"/>
          <p:cNvSpPr/>
          <p:nvPr/>
        </p:nvSpPr>
        <p:spPr>
          <a:xfrm>
            <a:off x="5004800" y="4076425"/>
            <a:ext cx="14061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@@DE@@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55"/>
          <p:cNvSpPr/>
          <p:nvPr/>
        </p:nvSpPr>
        <p:spPr>
          <a:xfrm>
            <a:off x="6681200" y="4076425"/>
            <a:ext cx="1406100" cy="42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latin typeface="Calibri"/>
                <a:ea typeface="Calibri"/>
                <a:cs typeface="Calibri"/>
                <a:sym typeface="Calibri"/>
              </a:rPr>
              <a:t>Übersetzung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55"/>
          <p:cNvSpPr/>
          <p:nvPr/>
        </p:nvSpPr>
        <p:spPr>
          <a:xfrm>
            <a:off x="8835450" y="2629200"/>
            <a:ext cx="2608500" cy="1325700"/>
          </a:xfrm>
          <a:prstGeom prst="roundRect">
            <a:avLst>
              <a:gd fmla="val 16667" name="adj"/>
            </a:avLst>
          </a:prstGeom>
          <a:solidFill>
            <a:srgbClr val="52D0B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2100">
                <a:latin typeface="Calibri"/>
                <a:ea typeface="Calibri"/>
                <a:cs typeface="Calibri"/>
                <a:sym typeface="Calibri"/>
              </a:rPr>
              <a:t>Special symbol to indicate the translation language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58" name="Google Shape;658;p55"/>
          <p:cNvCxnSpPr>
            <a:stCxn id="657" idx="2"/>
          </p:cNvCxnSpPr>
          <p:nvPr/>
        </p:nvCxnSpPr>
        <p:spPr>
          <a:xfrm flipH="1">
            <a:off x="7769700" y="3954900"/>
            <a:ext cx="2370000" cy="85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6"/>
          <p:cNvSpPr txBox="1"/>
          <p:nvPr>
            <p:ph type="ctrTitle"/>
          </p:nvPr>
        </p:nvSpPr>
        <p:spPr>
          <a:xfrm>
            <a:off x="6779675" y="731124"/>
            <a:ext cx="5162100" cy="53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Questions?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Translation probability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8"/>
          <p:cNvSpPr/>
          <p:nvPr/>
        </p:nvSpPr>
        <p:spPr>
          <a:xfrm>
            <a:off x="5159896" y="1709701"/>
            <a:ext cx="2519100" cy="82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Band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70" name="Google Shape;27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63806" y="1556792"/>
            <a:ext cx="715295" cy="39812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8"/>
          <p:cNvSpPr/>
          <p:nvPr/>
        </p:nvSpPr>
        <p:spPr>
          <a:xfrm>
            <a:off x="2659896" y="3367501"/>
            <a:ext cx="2519100" cy="82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ribbon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2" name="Google Shape;272;p18"/>
          <p:cNvSpPr/>
          <p:nvPr/>
        </p:nvSpPr>
        <p:spPr>
          <a:xfrm>
            <a:off x="5159896" y="4726501"/>
            <a:ext cx="2519100" cy="82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volume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3" name="Google Shape;273;p18"/>
          <p:cNvSpPr/>
          <p:nvPr/>
        </p:nvSpPr>
        <p:spPr>
          <a:xfrm>
            <a:off x="7863821" y="3367501"/>
            <a:ext cx="2519100" cy="82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24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band</a:t>
            </a:r>
            <a:endParaRPr b="0" i="0" sz="2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274" name="Google Shape;274;p18"/>
          <p:cNvCxnSpPr>
            <a:stCxn id="269" idx="4"/>
            <a:endCxn id="271" idx="7"/>
          </p:cNvCxnSpPr>
          <p:nvPr/>
        </p:nvCxnSpPr>
        <p:spPr>
          <a:xfrm flipH="1">
            <a:off x="4809946" y="2538601"/>
            <a:ext cx="1609500" cy="950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275" name="Google Shape;275;p18"/>
          <p:cNvCxnSpPr>
            <a:stCxn id="269" idx="4"/>
            <a:endCxn id="272" idx="0"/>
          </p:cNvCxnSpPr>
          <p:nvPr/>
        </p:nvCxnSpPr>
        <p:spPr>
          <a:xfrm>
            <a:off x="6419446" y="2538601"/>
            <a:ext cx="0" cy="2187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276" name="Google Shape;276;p18"/>
          <p:cNvCxnSpPr>
            <a:stCxn id="269" idx="4"/>
            <a:endCxn id="273" idx="1"/>
          </p:cNvCxnSpPr>
          <p:nvPr/>
        </p:nvCxnSpPr>
        <p:spPr>
          <a:xfrm>
            <a:off x="6419446" y="2538601"/>
            <a:ext cx="1813200" cy="950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lg" w="lg" type="stealth"/>
          </a:ln>
        </p:spPr>
      </p:cxnSp>
      <p:pic>
        <p:nvPicPr>
          <p:cNvPr id="277" name="Google Shape;2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07592" y="3200299"/>
            <a:ext cx="771505" cy="357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08592" y="3200299"/>
            <a:ext cx="771505" cy="357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07592" y="4559299"/>
            <a:ext cx="771505" cy="357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Translation Probability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1424" y="1412776"/>
            <a:ext cx="9793088" cy="403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Conditional Probability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0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What we really need is: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p(“volume”@en | “Band”@de)</a:t>
            </a:r>
            <a:endParaRPr i="1" sz="2400" u="none" cap="none" strike="noStrike">
              <a:solidFill>
                <a:srgbClr val="3F3F3F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Definition of conditional probability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sz="2400"/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i="1" lang="en-IE" sz="2400" u="none" cap="none" strike="noStrike">
                <a:solidFill>
                  <a:srgbClr val="3F3F3F"/>
                </a:solidFill>
              </a:rPr>
              <a:t>p(A|B)p(B) = p(A∩B)</a:t>
            </a:r>
            <a:endParaRPr i="1" sz="2400" u="none" cap="none" strike="noStrike">
              <a:solidFill>
                <a:srgbClr val="3F3F3F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i="1" sz="2400"/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lang="en-IE" sz="2400"/>
              <a:t>Recall Bayes’ Law</a:t>
            </a:r>
            <a:endParaRPr sz="2400"/>
          </a:p>
        </p:txBody>
      </p:sp>
      <p:pic>
        <p:nvPicPr>
          <p:cNvPr id="294" name="Google Shape;29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7662" y="5197345"/>
            <a:ext cx="3124348" cy="731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114A"/>
              </a:buClr>
              <a:buSzPts val="4400"/>
              <a:buFont typeface="Calibri"/>
              <a:buNone/>
            </a:pPr>
            <a:r>
              <a:rPr b="0" i="0" lang="en-IE" sz="4400" u="none" cap="none" strike="noStrike">
                <a:solidFill>
                  <a:srgbClr val="75114A"/>
                </a:solidFill>
                <a:latin typeface="Calibri"/>
                <a:ea typeface="Calibri"/>
                <a:cs typeface="Calibri"/>
                <a:sym typeface="Calibri"/>
              </a:rPr>
              <a:t>Noisy Channel Model</a:t>
            </a:r>
            <a:endParaRPr b="0" i="0" sz="4400" u="none" cap="none" strike="noStrike">
              <a:solidFill>
                <a:srgbClr val="7511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1"/>
          <p:cNvSpPr txBox="1"/>
          <p:nvPr>
            <p:ph idx="1" type="body"/>
          </p:nvPr>
        </p:nvSpPr>
        <p:spPr>
          <a:xfrm>
            <a:off x="838200" y="1825625"/>
            <a:ext cx="10515600" cy="3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0" i="0" lang="en-IE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can treat p(Band) as a constant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2" name="Google Shape;3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7525" y="2594011"/>
            <a:ext cx="7180025" cy="74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83550" y="3566643"/>
            <a:ext cx="6879651" cy="760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99975" y="4691800"/>
            <a:ext cx="7180025" cy="319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"/>
          <p:cNvSpPr txBox="1"/>
          <p:nvPr>
            <p:ph type="ctrTitle"/>
          </p:nvPr>
        </p:nvSpPr>
        <p:spPr>
          <a:xfrm>
            <a:off x="6779675" y="731124"/>
            <a:ext cx="5162100" cy="53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E"/>
              <a:t>n-gram Models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